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4"/>
  </p:notesMasterIdLst>
  <p:handoutMasterIdLst>
    <p:handoutMasterId r:id="rId25"/>
  </p:handoutMasterIdLst>
  <p:sldIdLst>
    <p:sldId id="256" r:id="rId2"/>
    <p:sldId id="257" r:id="rId3"/>
    <p:sldId id="258" r:id="rId4"/>
    <p:sldId id="292" r:id="rId5"/>
    <p:sldId id="282" r:id="rId6"/>
    <p:sldId id="263" r:id="rId7"/>
    <p:sldId id="262" r:id="rId8"/>
    <p:sldId id="286" r:id="rId9"/>
    <p:sldId id="289" r:id="rId10"/>
    <p:sldId id="287" r:id="rId11"/>
    <p:sldId id="288" r:id="rId12"/>
    <p:sldId id="290" r:id="rId13"/>
    <p:sldId id="291" r:id="rId14"/>
    <p:sldId id="264" r:id="rId15"/>
    <p:sldId id="265" r:id="rId16"/>
    <p:sldId id="267" r:id="rId17"/>
    <p:sldId id="261" r:id="rId18"/>
    <p:sldId id="260" r:id="rId19"/>
    <p:sldId id="278" r:id="rId20"/>
    <p:sldId id="277" r:id="rId21"/>
    <p:sldId id="270" r:id="rId22"/>
    <p:sldId id="283" r:id="rId2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E8E93"/>
    <a:srgbClr val="D43213"/>
    <a:srgbClr val="FF2600"/>
    <a:srgbClr val="FF2F92"/>
    <a:srgbClr val="015F94"/>
    <a:srgbClr val="FF7E79"/>
    <a:srgbClr val="000000"/>
    <a:srgbClr val="ADAEAE"/>
    <a:srgbClr val="27E387"/>
    <a:srgbClr val="FFB3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57"/>
    <p:restoredTop sz="86559"/>
  </p:normalViewPr>
  <p:slideViewPr>
    <p:cSldViewPr snapToGrid="0" snapToObjects="1">
      <p:cViewPr>
        <p:scale>
          <a:sx n="99" d="100"/>
          <a:sy n="99" d="100"/>
        </p:scale>
        <p:origin x="2280" y="424"/>
      </p:cViewPr>
      <p:guideLst>
        <p:guide orient="horz" pos="2160"/>
        <p:guide pos="2880"/>
      </p:guideLst>
    </p:cSldViewPr>
  </p:slideViewPr>
  <p:outlineViewPr>
    <p:cViewPr>
      <p:scale>
        <a:sx n="33" d="100"/>
        <a:sy n="33" d="100"/>
      </p:scale>
      <p:origin x="0" y="-29800"/>
    </p:cViewPr>
  </p:outlin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a:t>
          </a:r>
          <a:r>
            <a:rPr kumimoji="1" lang="ja-JP" altLang="en-US" sz="1800"/>
            <a:t>ミームの一部をハッシュ化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クラスタとメタデータを結び付け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他のデータセットへの適用</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62"/>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a:t>
          </a:r>
          <a:r>
            <a:rPr kumimoji="1" lang="ja-JP" altLang="en-US" sz="1800" kern="1200"/>
            <a:t>ミームの一部をハッシュ化</a:t>
          </a:r>
        </a:p>
      </dsp:txBody>
      <dsp:txXfrm>
        <a:off x="19729" y="24391"/>
        <a:ext cx="3955245" cy="634131"/>
      </dsp:txXfrm>
    </dsp:sp>
    <dsp:sp modelId="{44B4833D-7840-B94E-ADE4-9EEB3A450D3A}">
      <dsp:nvSpPr>
        <dsp:cNvPr id="0" name=""/>
        <dsp:cNvSpPr/>
      </dsp:nvSpPr>
      <dsp:spPr>
        <a:xfrm rot="5400000">
          <a:off x="1871825" y="694989"/>
          <a:ext cx="251052"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720094"/>
        <a:ext cx="180758" cy="175736"/>
      </dsp:txXfrm>
    </dsp:sp>
    <dsp:sp modelId="{84825DFD-ADAA-714B-A9F7-6A59F7B43CA7}">
      <dsp:nvSpPr>
        <dsp:cNvPr id="0" name=""/>
        <dsp:cNvSpPr/>
      </dsp:nvSpPr>
      <dsp:spPr>
        <a:xfrm>
          <a:off x="0" y="1012988"/>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29" y="1032717"/>
        <a:ext cx="3955245" cy="634131"/>
      </dsp:txXfrm>
    </dsp:sp>
    <dsp:sp modelId="{D9FB9453-3A35-7A42-9209-CC041E5E649A}">
      <dsp:nvSpPr>
        <dsp:cNvPr id="0" name=""/>
        <dsp:cNvSpPr/>
      </dsp:nvSpPr>
      <dsp:spPr>
        <a:xfrm rot="5400000">
          <a:off x="1871825" y="1703315"/>
          <a:ext cx="251052"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1728420"/>
        <a:ext cx="180758" cy="175736"/>
      </dsp:txXfrm>
    </dsp:sp>
    <dsp:sp modelId="{782E82F2-82A3-0B4D-A167-B5A9E2DEC32D}">
      <dsp:nvSpPr>
        <dsp:cNvPr id="0" name=""/>
        <dsp:cNvSpPr/>
      </dsp:nvSpPr>
      <dsp:spPr>
        <a:xfrm>
          <a:off x="0" y="2021314"/>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29" y="2041043"/>
        <a:ext cx="3955245" cy="634131"/>
      </dsp:txXfrm>
    </dsp:sp>
    <dsp:sp modelId="{EF8C3ED8-5A7B-E24E-AFC6-8D76F1E36E18}">
      <dsp:nvSpPr>
        <dsp:cNvPr id="0" name=""/>
        <dsp:cNvSpPr/>
      </dsp:nvSpPr>
      <dsp:spPr>
        <a:xfrm rot="5400000">
          <a:off x="1871825" y="2711641"/>
          <a:ext cx="251052"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2736746"/>
        <a:ext cx="180758" cy="175736"/>
      </dsp:txXfrm>
    </dsp:sp>
    <dsp:sp modelId="{34F8AF40-D70D-D545-AE25-39B8DAF607A1}">
      <dsp:nvSpPr>
        <dsp:cNvPr id="0" name=""/>
        <dsp:cNvSpPr/>
      </dsp:nvSpPr>
      <dsp:spPr>
        <a:xfrm>
          <a:off x="0" y="3029640"/>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クラスタとメタデータを結び付け</a:t>
          </a:r>
        </a:p>
      </dsp:txBody>
      <dsp:txXfrm>
        <a:off x="19729" y="3049369"/>
        <a:ext cx="3955245" cy="634131"/>
      </dsp:txXfrm>
    </dsp:sp>
    <dsp:sp modelId="{1CD39E9E-D837-4646-A823-5BDFC4BA64C5}">
      <dsp:nvSpPr>
        <dsp:cNvPr id="0" name=""/>
        <dsp:cNvSpPr/>
      </dsp:nvSpPr>
      <dsp:spPr>
        <a:xfrm rot="5400000">
          <a:off x="1877949" y="3711801"/>
          <a:ext cx="238803"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3743031"/>
        <a:ext cx="180758" cy="167162"/>
      </dsp:txXfrm>
    </dsp:sp>
    <dsp:sp modelId="{751E0659-B326-1D4D-B787-02DF6F4D4830}">
      <dsp:nvSpPr>
        <dsp:cNvPr id="0" name=""/>
        <dsp:cNvSpPr/>
      </dsp:nvSpPr>
      <dsp:spPr>
        <a:xfrm>
          <a:off x="0" y="4021634"/>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他のデータセットへの適用</a:t>
          </a:r>
        </a:p>
      </dsp:txBody>
      <dsp:txXfrm>
        <a:off x="19729" y="4041363"/>
        <a:ext cx="3955245" cy="634131"/>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6363419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3935481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縦に分断する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割合の話</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12</a:t>
            </a:fld>
            <a:endParaRPr kumimoji="1" lang="ja-JP" altLang="en-US"/>
          </a:p>
        </p:txBody>
      </p:sp>
    </p:spTree>
    <p:extLst>
      <p:ext uri="{BB962C8B-B14F-4D97-AF65-F5344CB8AC3E}">
        <p14:creationId xmlns:p14="http://schemas.microsoft.com/office/powerpoint/2010/main" val="470086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13</a:t>
            </a:fld>
            <a:endParaRPr kumimoji="1" lang="ja-JP" altLang="en-US"/>
          </a:p>
        </p:txBody>
      </p:sp>
    </p:spTree>
    <p:extLst>
      <p:ext uri="{BB962C8B-B14F-4D97-AF65-F5344CB8AC3E}">
        <p14:creationId xmlns:p14="http://schemas.microsoft.com/office/powerpoint/2010/main" val="3875458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14</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は拡散される確率面において最低である．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15</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可視化した結果が下図のように表され，図は</a:t>
            </a:r>
            <a:r>
              <a:rPr kumimoji="1" lang="en-US" altLang="ja-JP" dirty="0"/>
              <a:t>Medoid, </a:t>
            </a:r>
            <a:r>
              <a:rPr kumimoji="1" lang="ja-JP" altLang="en-US"/>
              <a:t>文字の色は赤の時は</a:t>
            </a:r>
            <a:r>
              <a:rPr kumimoji="1" lang="en-US" altLang="ja-JP" dirty="0"/>
              <a:t>… , </a:t>
            </a:r>
            <a:r>
              <a:rPr kumimoji="1" lang="ja-JP" altLang="en-US"/>
              <a:t>緑の時は</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17</a:t>
            </a:fld>
            <a:endParaRPr kumimoji="1" lang="ja-JP" altLang="en-US"/>
          </a:p>
        </p:txBody>
      </p:sp>
    </p:spTree>
    <p:extLst>
      <p:ext uri="{BB962C8B-B14F-4D97-AF65-F5344CB8AC3E}">
        <p14:creationId xmlns:p14="http://schemas.microsoft.com/office/powerpoint/2010/main" val="506891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18</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時間が余っても話しません</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ja-JP" altLang="en-US" dirty="0"/>
          </a:p>
          <a:p>
            <a:r>
              <a:rPr lang="ja-JP" altLang="en-US" dirty="0"/>
              <a:t>密接に</a:t>
            </a:r>
            <a:r>
              <a:rPr kumimoji="1" lang="ja-JP" altLang="en-US" dirty="0"/>
              <a:t>詰まっている点をグループ化</a:t>
            </a:r>
            <a:endParaRPr kumimoji="1" lang="en-US" altLang="ja-JP" dirty="0"/>
          </a:p>
          <a:p>
            <a:r>
              <a:rPr kumimoji="1" lang="ja-JP" altLang="en-US" dirty="0"/>
              <a:t>低密度領域に存在する点を外れ値に</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19</a:t>
            </a:fld>
            <a:endParaRPr kumimoji="1" lang="ja-JP" altLang="en-US"/>
          </a:p>
        </p:txBody>
      </p:sp>
    </p:spTree>
    <p:extLst>
      <p:ext uri="{BB962C8B-B14F-4D97-AF65-F5344CB8AC3E}">
        <p14:creationId xmlns:p14="http://schemas.microsoft.com/office/powerpoint/2010/main" val="703243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話さなくていいんじゃね</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20</a:t>
            </a:fld>
            <a:endParaRPr kumimoji="1" lang="ja-JP" altLang="en-US"/>
          </a:p>
        </p:txBody>
      </p:sp>
    </p:spTree>
    <p:extLst>
      <p:ext uri="{BB962C8B-B14F-4D97-AF65-F5344CB8AC3E}">
        <p14:creationId xmlns:p14="http://schemas.microsoft.com/office/powerpoint/2010/main" val="29243091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21</a:t>
            </a:fld>
            <a:endParaRPr kumimoji="1" lang="ja-JP" altLang="en-US"/>
          </a:p>
        </p:txBody>
      </p:sp>
    </p:spTree>
    <p:extLst>
      <p:ext uri="{BB962C8B-B14F-4D97-AF65-F5344CB8AC3E}">
        <p14:creationId xmlns:p14="http://schemas.microsoft.com/office/powerpoint/2010/main" val="28340314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Reddit</a:t>
            </a:r>
            <a:r>
              <a:rPr kumimoji="1" lang="ja-JP" altLang="en-US"/>
              <a:t>で拡散されているミームがどの</a:t>
            </a:r>
            <a:r>
              <a:rPr kumimoji="1" lang="en-US" altLang="ja-JP" dirty="0"/>
              <a:t> SNS </a:t>
            </a:r>
            <a:r>
              <a:rPr kumimoji="1" lang="ja-JP" altLang="en-US"/>
              <a:t>で初めて観測されたかなどの調査はしていない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1"/>
              <a:t>複数</a:t>
            </a:r>
            <a:r>
              <a:rPr lang="en-US" altLang="ja-JP" b="1" dirty="0"/>
              <a:t> SNS </a:t>
            </a:r>
            <a:r>
              <a:rPr lang="ja-JP" altLang="en-US" b="1"/>
              <a:t>のミームを意味付けが必要という点について</a:t>
            </a:r>
            <a:endParaRPr lang="en-US" altLang="ja-JP" dirty="0"/>
          </a:p>
          <a:p>
            <a:endParaRPr lang="en-US" altLang="ja-JP" dirty="0"/>
          </a:p>
          <a:p>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2630391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一言</a:t>
            </a:r>
            <a:r>
              <a:rPr kumimoji="1" lang="en-US" altLang="ja-JP" dirty="0"/>
              <a:t>, Mainstream</a:t>
            </a:r>
            <a:r>
              <a:rPr kumimoji="1" lang="ja-JP" altLang="en-US"/>
              <a:t>と</a:t>
            </a:r>
            <a:r>
              <a:rPr kumimoji="1" lang="en-US" altLang="ja-JP" dirty="0"/>
              <a:t>Fringe</a:t>
            </a:r>
            <a:r>
              <a:rPr kumimoji="1" lang="ja-JP" altLang="en-US"/>
              <a:t>について触れる</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ポインタで指す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投稿　いらない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978264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1598358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20.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1" name="スライド番号プレースホルダー 2">
            <a:extLst>
              <a:ext uri="{FF2B5EF4-FFF2-40B4-BE49-F238E27FC236}">
                <a16:creationId xmlns:a16="http://schemas.microsoft.com/office/drawing/2014/main" id="{0EEE4AE9-248E-6C41-B12D-1EEEA5EC83AD}"/>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10</a:t>
            </a:fld>
            <a:endParaRPr kumimoji="1" lang="ja-JP" altLang="en-US" dirty="0"/>
          </a:p>
        </p:txBody>
      </p:sp>
      <p:sp>
        <p:nvSpPr>
          <p:cNvPr id="103" name="コンテンツ プレースホルダー 2">
            <a:extLst>
              <a:ext uri="{FF2B5EF4-FFF2-40B4-BE49-F238E27FC236}">
                <a16:creationId xmlns:a16="http://schemas.microsoft.com/office/drawing/2014/main" id="{4C4074E5-30B7-BF4C-82F4-2B8B5ECDD6B4}"/>
              </a:ext>
            </a:extLst>
          </p:cNvPr>
          <p:cNvSpPr txBox="1">
            <a:spLocks/>
          </p:cNvSpPr>
          <p:nvPr/>
        </p:nvSpPr>
        <p:spPr>
          <a:xfrm>
            <a:off x="1171118" y="1038122"/>
            <a:ext cx="7624101" cy="391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Wingdings" charset="2"/>
              <a:buNone/>
            </a:pPr>
            <a:r>
              <a:rPr lang="ja-JP" altLang="en-US" sz="2000" b="1"/>
              <a:t>ミームの投稿が起因する</a:t>
            </a:r>
            <a:r>
              <a:rPr lang="en-US" altLang="ja-JP" sz="2000" b="1"/>
              <a:t> SNS </a:t>
            </a:r>
            <a:r>
              <a:rPr lang="ja-JP" altLang="en-US" sz="2000" b="1"/>
              <a:t>を調査できるモデルを利用</a:t>
            </a:r>
          </a:p>
        </p:txBody>
      </p:sp>
    </p:spTree>
    <p:extLst>
      <p:ext uri="{BB962C8B-B14F-4D97-AF65-F5344CB8AC3E}">
        <p14:creationId xmlns:p14="http://schemas.microsoft.com/office/powerpoint/2010/main" val="3020998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03972"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 name="右中かっこ 102">
            <a:extLst>
              <a:ext uri="{FF2B5EF4-FFF2-40B4-BE49-F238E27FC236}">
                <a16:creationId xmlns:a16="http://schemas.microsoft.com/office/drawing/2014/main" id="{03405802-0960-1748-8963-F017DECCA08D}"/>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114" name="直線矢印コネクタ 113">
            <a:extLst>
              <a:ext uri="{FF2B5EF4-FFF2-40B4-BE49-F238E27FC236}">
                <a16:creationId xmlns:a16="http://schemas.microsoft.com/office/drawing/2014/main" id="{0F873CC9-A1C4-2542-B459-1A4D25283D07}"/>
              </a:ext>
            </a:extLst>
          </p:cNvPr>
          <p:cNvCxnSpPr>
            <a:cxnSpLocks/>
            <a:endCxn id="103"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角丸四角形 114">
            <a:extLst>
              <a:ext uri="{FF2B5EF4-FFF2-40B4-BE49-F238E27FC236}">
                <a16:creationId xmlns:a16="http://schemas.microsoft.com/office/drawing/2014/main" id="{32DA2A30-FFAF-954D-AB1E-066B301C531D}"/>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8" name="スライド番号プレースホルダー 2">
            <a:extLst>
              <a:ext uri="{FF2B5EF4-FFF2-40B4-BE49-F238E27FC236}">
                <a16:creationId xmlns:a16="http://schemas.microsoft.com/office/drawing/2014/main" id="{5747D6C5-4A9E-CC40-B74B-D42BCC1A7B72}"/>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11</a:t>
            </a:fld>
            <a:endParaRPr kumimoji="1" lang="ja-JP" altLang="en-US" dirty="0"/>
          </a:p>
        </p:txBody>
      </p:sp>
      <p:sp>
        <p:nvSpPr>
          <p:cNvPr id="119" name="コンテンツ プレースホルダー 2">
            <a:extLst>
              <a:ext uri="{FF2B5EF4-FFF2-40B4-BE49-F238E27FC236}">
                <a16:creationId xmlns:a16="http://schemas.microsoft.com/office/drawing/2014/main" id="{892ACD36-A3B7-1640-89ED-CE248C1D0B90}"/>
              </a:ext>
            </a:extLst>
          </p:cNvPr>
          <p:cNvSpPr>
            <a:spLocks noGrp="1"/>
          </p:cNvSpPr>
          <p:nvPr>
            <p:ph idx="1"/>
          </p:nvPr>
        </p:nvSpPr>
        <p:spPr>
          <a:xfrm>
            <a:off x="1171118" y="1038122"/>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Tree>
    <p:extLst>
      <p:ext uri="{BB962C8B-B14F-4D97-AF65-F5344CB8AC3E}">
        <p14:creationId xmlns:p14="http://schemas.microsoft.com/office/powerpoint/2010/main" val="5709304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コンテンツ プレースホルダー 2">
            <a:extLst>
              <a:ext uri="{FF2B5EF4-FFF2-40B4-BE49-F238E27FC236}">
                <a16:creationId xmlns:a16="http://schemas.microsoft.com/office/drawing/2014/main" id="{4FB9AD0A-19A1-594C-9A0C-23889C2EE016}"/>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1171118" y="1038122"/>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03972"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右中かっこ 95">
            <a:extLst>
              <a:ext uri="{FF2B5EF4-FFF2-40B4-BE49-F238E27FC236}">
                <a16:creationId xmlns:a16="http://schemas.microsoft.com/office/drawing/2014/main" id="{C29A75CE-4999-BA4A-ADDB-D8E5DC4915C8}"/>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99" name="直線矢印コネクタ 98">
            <a:extLst>
              <a:ext uri="{FF2B5EF4-FFF2-40B4-BE49-F238E27FC236}">
                <a16:creationId xmlns:a16="http://schemas.microsoft.com/office/drawing/2014/main" id="{A3493F98-EEE4-3446-8C9D-005EFC1A6B9B}"/>
              </a:ext>
            </a:extLst>
          </p:cNvPr>
          <p:cNvCxnSpPr>
            <a:cxnSpLocks/>
            <a:endCxn id="96"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9" name="角丸四角形 128">
            <a:extLst>
              <a:ext uri="{FF2B5EF4-FFF2-40B4-BE49-F238E27FC236}">
                <a16:creationId xmlns:a16="http://schemas.microsoft.com/office/drawing/2014/main" id="{0E713B07-AAC4-C344-B017-69661425A5F7}"/>
              </a:ext>
            </a:extLst>
          </p:cNvPr>
          <p:cNvSpPr/>
          <p:nvPr/>
        </p:nvSpPr>
        <p:spPr>
          <a:xfrm>
            <a:off x="7197449" y="5576552"/>
            <a:ext cx="432081" cy="1281448"/>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0" name="スライド番号プレースホルダー 2">
            <a:extLst>
              <a:ext uri="{FF2B5EF4-FFF2-40B4-BE49-F238E27FC236}">
                <a16:creationId xmlns:a16="http://schemas.microsoft.com/office/drawing/2014/main" id="{AE04B3E0-670F-9046-85C7-0A95E31EABCD}"/>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12</a:t>
            </a:fld>
            <a:endParaRPr kumimoji="1" lang="ja-JP" altLang="en-US" dirty="0"/>
          </a:p>
        </p:txBody>
      </p:sp>
    </p:spTree>
    <p:extLst>
      <p:ext uri="{BB962C8B-B14F-4D97-AF65-F5344CB8AC3E}">
        <p14:creationId xmlns:p14="http://schemas.microsoft.com/office/powerpoint/2010/main" val="93861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4338761"/>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flipV="1">
            <a:off x="6838682" y="4997003"/>
            <a:ext cx="1700011" cy="316868"/>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20507" y="4627077"/>
            <a:ext cx="571896" cy="31841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右中かっこ 95">
            <a:extLst>
              <a:ext uri="{FF2B5EF4-FFF2-40B4-BE49-F238E27FC236}">
                <a16:creationId xmlns:a16="http://schemas.microsoft.com/office/drawing/2014/main" id="{B6B9BD97-7631-1C47-9FA2-DE2BF87386FB}"/>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99" name="直線矢印コネクタ 98">
            <a:extLst>
              <a:ext uri="{FF2B5EF4-FFF2-40B4-BE49-F238E27FC236}">
                <a16:creationId xmlns:a16="http://schemas.microsoft.com/office/drawing/2014/main" id="{76B89572-2273-AE4A-A126-EA40A81A38B8}"/>
              </a:ext>
            </a:extLst>
          </p:cNvPr>
          <p:cNvCxnSpPr>
            <a:cxnSpLocks/>
            <a:endCxn id="96"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1" name="コンテンツ プレースホルダー 2">
            <a:extLst>
              <a:ext uri="{FF2B5EF4-FFF2-40B4-BE49-F238E27FC236}">
                <a16:creationId xmlns:a16="http://schemas.microsoft.com/office/drawing/2014/main" id="{F8D9B52B-498E-C64F-947A-9FE26E2FB082}"/>
              </a:ext>
            </a:extLst>
          </p:cNvPr>
          <p:cNvSpPr>
            <a:spLocks noGrp="1"/>
          </p:cNvSpPr>
          <p:nvPr>
            <p:ph idx="1"/>
          </p:nvPr>
        </p:nvSpPr>
        <p:spPr>
          <a:xfrm>
            <a:off x="1171118" y="1038122"/>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Tree>
    <p:extLst>
      <p:ext uri="{BB962C8B-B14F-4D97-AF65-F5344CB8AC3E}">
        <p14:creationId xmlns:p14="http://schemas.microsoft.com/office/powerpoint/2010/main" val="121114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D69B1116-2B17-8743-BE47-62345394F45C}"/>
              </a:ext>
            </a:extLst>
          </p:cNvPr>
          <p:cNvPicPr>
            <a:picLocks noChangeAspect="1"/>
          </p:cNvPicPr>
          <p:nvPr/>
        </p:nvPicPr>
        <p:blipFill>
          <a:blip r:embed="rId3"/>
          <a:stretch>
            <a:fillRect/>
          </a:stretch>
        </p:blipFill>
        <p:spPr>
          <a:xfrm>
            <a:off x="306126" y="1616827"/>
            <a:ext cx="8384384" cy="3992564"/>
          </a:xfrm>
          <a:prstGeom prst="rect">
            <a:avLst/>
          </a:prstGeom>
        </p:spPr>
      </p:pic>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14</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a:t>
            </a:r>
            <a:r>
              <a:rPr lang="en-US" altLang="ja-JP" dirty="0"/>
              <a:t> 2-1</a:t>
            </a:r>
            <a:r>
              <a:rPr kumimoji="1" lang="ja-JP" altLang="en-US"/>
              <a:t>｜拡散された人種差別的ミームの割合</a:t>
            </a:r>
          </a:p>
        </p:txBody>
      </p: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82874" y="5926352"/>
            <a:ext cx="7378262" cy="464688"/>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10494" y="27657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41970" y="5340877"/>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939159174"/>
              </p:ext>
            </p:extLst>
          </p:nvPr>
        </p:nvGraphicFramePr>
        <p:xfrm>
          <a:off x="980558" y="2006701"/>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03959" y="1915031"/>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04080" y="2089465"/>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985666" y="1998273"/>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368881" y="980833"/>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
        <p:nvSpPr>
          <p:cNvPr id="21" name="正方形/長方形 20">
            <a:extLst>
              <a:ext uri="{FF2B5EF4-FFF2-40B4-BE49-F238E27FC236}">
                <a16:creationId xmlns:a16="http://schemas.microsoft.com/office/drawing/2014/main" id="{99A5D8F0-137E-4C4E-99E5-089107392D98}"/>
              </a:ext>
            </a:extLst>
          </p:cNvPr>
          <p:cNvSpPr/>
          <p:nvPr/>
        </p:nvSpPr>
        <p:spPr>
          <a:xfrm>
            <a:off x="3032628" y="984817"/>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 T_D</a:t>
            </a:r>
            <a:endParaRPr lang="ja-JP" altLang="en-US">
              <a:solidFill>
                <a:schemeClr val="tx2"/>
              </a:solidFill>
              <a:ea typeface="Meiryo" panose="020B0604030504040204" pitchFamily="34" charset="-128"/>
            </a:endParaRP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5220182" y="2685327"/>
            <a:ext cx="706056" cy="326406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1530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794CFEC6-EE77-2B40-A431-C94C6DD8B364}"/>
              </a:ext>
            </a:extLst>
          </p:cNvPr>
          <p:cNvGrpSpPr/>
          <p:nvPr/>
        </p:nvGrpSpPr>
        <p:grpSpPr>
          <a:xfrm>
            <a:off x="912959" y="1638000"/>
            <a:ext cx="7273925" cy="4026569"/>
            <a:chOff x="379559" y="2401940"/>
            <a:chExt cx="7273925" cy="4071539"/>
          </a:xfrm>
        </p:grpSpPr>
        <p:pic>
          <p:nvPicPr>
            <p:cNvPr id="21" name="図 20">
              <a:extLst>
                <a:ext uri="{FF2B5EF4-FFF2-40B4-BE49-F238E27FC236}">
                  <a16:creationId xmlns:a16="http://schemas.microsoft.com/office/drawing/2014/main" id="{466A0F56-AEC3-9B4B-94F8-60EB8043A373}"/>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22" name="図 21">
              <a:extLst>
                <a:ext uri="{FF2B5EF4-FFF2-40B4-BE49-F238E27FC236}">
                  <a16:creationId xmlns:a16="http://schemas.microsoft.com/office/drawing/2014/main" id="{4387230C-36E8-F74A-903A-CEFF26F11027}"/>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a:xfrm>
            <a:off x="628650" y="1171580"/>
            <a:ext cx="7886700" cy="5313363"/>
          </a:xfrm>
        </p:spPr>
        <p:txBody>
          <a:bodyPr/>
          <a:lstStyle/>
          <a:p>
            <a:pPr marL="0" indent="0">
              <a:buNone/>
            </a:pPr>
            <a:r>
              <a:rPr kumimoji="1" lang="en-US" altLang="ja-JP" dirty="0"/>
              <a:t> </a:t>
            </a:r>
            <a:endParaRPr kumimoji="1" lang="ja-JP" altLang="en-US"/>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a:t>
            </a:r>
            <a:r>
              <a:rPr lang="en-US" altLang="ja-JP" dirty="0"/>
              <a:t> 2-2</a:t>
            </a:r>
            <a:r>
              <a:rPr lang="ja-JP" altLang="en-US"/>
              <a:t>｜人種差別的ミームが拡散される確率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277167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42030" y="5333399"/>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2509188710"/>
              </p:ext>
            </p:extLst>
          </p:nvPr>
        </p:nvGraphicFramePr>
        <p:xfrm>
          <a:off x="1587296" y="202305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196786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471207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01729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a:stCxn id="13" idx="1"/>
          </p:cNvCxnSpPr>
          <p:nvPr/>
        </p:nvCxnSpPr>
        <p:spPr>
          <a:xfrm flipH="1">
            <a:off x="5764192" y="4984690"/>
            <a:ext cx="1123305" cy="97627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536028" y="5950374"/>
            <a:ext cx="8371489" cy="46619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にミームを投稿すると他の</a:t>
            </a:r>
            <a:r>
              <a:rPr lang="en-US" altLang="ja-JP" b="1" dirty="0"/>
              <a:t> SNS </a:t>
            </a:r>
            <a:r>
              <a:rPr lang="ja-JP" altLang="en-US" b="1"/>
              <a:t>に広がる可能性が高い</a:t>
            </a:r>
            <a:endParaRPr lang="ja-JP" altLang="en-US" b="1" dirty="0"/>
          </a:p>
        </p:txBody>
      </p:sp>
      <p:sp>
        <p:nvSpPr>
          <p:cNvPr id="23" name="正方形/長方形 22">
            <a:extLst>
              <a:ext uri="{FF2B5EF4-FFF2-40B4-BE49-F238E27FC236}">
                <a16:creationId xmlns:a16="http://schemas.microsoft.com/office/drawing/2014/main" id="{65774A08-2D19-AB41-8888-DAF6ED55F61D}"/>
              </a:ext>
            </a:extLst>
          </p:cNvPr>
          <p:cNvSpPr/>
          <p:nvPr/>
        </p:nvSpPr>
        <p:spPr>
          <a:xfrm>
            <a:off x="6368881" y="980833"/>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
        <p:nvSpPr>
          <p:cNvPr id="24" name="正方形/長方形 23">
            <a:extLst>
              <a:ext uri="{FF2B5EF4-FFF2-40B4-BE49-F238E27FC236}">
                <a16:creationId xmlns:a16="http://schemas.microsoft.com/office/drawing/2014/main" id="{922C623A-85B9-AA4D-878C-E07F8A847C24}"/>
              </a:ext>
            </a:extLst>
          </p:cNvPr>
          <p:cNvSpPr/>
          <p:nvPr/>
        </p:nvSpPr>
        <p:spPr>
          <a:xfrm>
            <a:off x="3032628" y="984817"/>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 T_D</a:t>
            </a:r>
            <a:endParaRPr lang="ja-JP" altLang="en-US">
              <a:solidFill>
                <a:schemeClr val="tx2"/>
              </a:solidFill>
              <a:ea typeface="Meiryo" panose="020B0604030504040204" pitchFamily="34" charset="-128"/>
            </a:endParaRPr>
          </a:p>
        </p:txBody>
      </p:sp>
      <p:sp>
        <p:nvSpPr>
          <p:cNvPr id="26" name="スライド番号プレースホルダー 2">
            <a:extLst>
              <a:ext uri="{FF2B5EF4-FFF2-40B4-BE49-F238E27FC236}">
                <a16:creationId xmlns:a16="http://schemas.microsoft.com/office/drawing/2014/main" id="{B5399133-EE84-EB4E-ACC1-73C817D76382}"/>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15</a:t>
            </a:fld>
            <a:endParaRPr kumimoji="1" lang="ja-JP" altLang="en-US" dirty="0"/>
          </a:p>
        </p:txBody>
      </p:sp>
    </p:spTree>
    <p:extLst>
      <p:ext uri="{BB962C8B-B14F-4D97-AF65-F5344CB8AC3E}">
        <p14:creationId xmlns:p14="http://schemas.microsoft.com/office/powerpoint/2010/main" val="1030412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攻撃的なミーム特定の需要増加</a:t>
            </a:r>
            <a:endParaRPr lang="en-US" altLang="ja-JP" dirty="0"/>
          </a:p>
          <a:p>
            <a:pPr lvl="1"/>
            <a:r>
              <a:rPr lang="en-US" altLang="ja-JP" dirty="0"/>
              <a:t>SNS </a:t>
            </a:r>
            <a:r>
              <a:rPr lang="ja-JP" altLang="en-US"/>
              <a:t>ごとにミームの分布</a:t>
            </a:r>
            <a:r>
              <a:rPr lang="en-US" altLang="ja-JP" dirty="0"/>
              <a:t>, </a:t>
            </a:r>
            <a:r>
              <a:rPr lang="ja-JP" altLang="en-US"/>
              <a:t>拡散の傾向の解釈が必要</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16</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7C46B85-F08B-1540-9613-4BB9719FEE74}"/>
              </a:ext>
            </a:extLst>
          </p:cNvPr>
          <p:cNvSpPr>
            <a:spLocks noGrp="1"/>
          </p:cNvSpPr>
          <p:nvPr>
            <p:ph type="sldNum" sz="quarter" idx="12"/>
          </p:nvPr>
        </p:nvSpPr>
        <p:spPr/>
        <p:txBody>
          <a:bodyPr/>
          <a:lstStyle/>
          <a:p>
            <a:fld id="{3E48B941-74AF-4648-A5A2-DF81533F4F8C}" type="slidenum">
              <a:rPr kumimoji="1" lang="ja-JP" altLang="en-US" smtClean="0"/>
              <a:t>17</a:t>
            </a:fld>
            <a:endParaRPr kumimoji="1" lang="ja-JP" altLang="en-US" dirty="0"/>
          </a:p>
        </p:txBody>
      </p:sp>
      <p:sp>
        <p:nvSpPr>
          <p:cNvPr id="4" name="タイトル 3">
            <a:extLst>
              <a:ext uri="{FF2B5EF4-FFF2-40B4-BE49-F238E27FC236}">
                <a16:creationId xmlns:a16="http://schemas.microsoft.com/office/drawing/2014/main" id="{9CD00D9C-F6ED-3444-91FA-EC8E4BF12456}"/>
              </a:ext>
            </a:extLst>
          </p:cNvPr>
          <p:cNvSpPr>
            <a:spLocks noGrp="1"/>
          </p:cNvSpPr>
          <p:nvPr>
            <p:ph type="title"/>
          </p:nvPr>
        </p:nvSpPr>
        <p:spPr/>
        <p:txBody>
          <a:bodyPr/>
          <a:lstStyle/>
          <a:p>
            <a:r>
              <a:rPr lang="ja-JP" altLang="en-US"/>
              <a:t>付録｜提案手法</a:t>
            </a:r>
            <a:r>
              <a:rPr lang="en-US" altLang="ja-JP" dirty="0"/>
              <a:t> 1 </a:t>
            </a:r>
            <a:r>
              <a:rPr kumimoji="1" lang="ja-JP" altLang="en-US"/>
              <a:t>の妥当性</a:t>
            </a:r>
          </a:p>
        </p:txBody>
      </p:sp>
      <p:pic>
        <p:nvPicPr>
          <p:cNvPr id="5" name="図 4">
            <a:extLst>
              <a:ext uri="{FF2B5EF4-FFF2-40B4-BE49-F238E27FC236}">
                <a16:creationId xmlns:a16="http://schemas.microsoft.com/office/drawing/2014/main" id="{A03C86A0-114C-784F-A8B3-1F69A9BBB21A}"/>
              </a:ext>
            </a:extLst>
          </p:cNvPr>
          <p:cNvPicPr>
            <a:picLocks noChangeAspect="1"/>
          </p:cNvPicPr>
          <p:nvPr/>
        </p:nvPicPr>
        <p:blipFill>
          <a:blip r:embed="rId3"/>
          <a:stretch>
            <a:fillRect/>
          </a:stretch>
        </p:blipFill>
        <p:spPr>
          <a:xfrm>
            <a:off x="1724302" y="2353267"/>
            <a:ext cx="5257266" cy="3837468"/>
          </a:xfrm>
          <a:prstGeom prst="rect">
            <a:avLst/>
          </a:prstGeom>
        </p:spPr>
      </p:pic>
      <p:sp>
        <p:nvSpPr>
          <p:cNvPr id="7" name="コンテンツ プレースホルダー 6">
            <a:extLst>
              <a:ext uri="{FF2B5EF4-FFF2-40B4-BE49-F238E27FC236}">
                <a16:creationId xmlns:a16="http://schemas.microsoft.com/office/drawing/2014/main" id="{AE049BD7-F8C1-A749-818F-2A2AB8D00B11}"/>
              </a:ext>
            </a:extLst>
          </p:cNvPr>
          <p:cNvSpPr>
            <a:spLocks noGrp="1"/>
          </p:cNvSpPr>
          <p:nvPr>
            <p:ph idx="1"/>
          </p:nvPr>
        </p:nvSpPr>
        <p:spPr>
          <a:xfrm>
            <a:off x="628650" y="1171580"/>
            <a:ext cx="8391782" cy="5313363"/>
          </a:xfrm>
        </p:spPr>
        <p:txBody>
          <a:bodyPr/>
          <a:lstStyle/>
          <a:p>
            <a:r>
              <a:rPr lang="en-US" altLang="ja-JP" dirty="0"/>
              <a:t> Fringe </a:t>
            </a:r>
            <a:r>
              <a:rPr lang="ja-JP" altLang="en-US"/>
              <a:t>から得られたクラスタについて可視化</a:t>
            </a:r>
            <a:endParaRPr lang="en-US" altLang="ja-JP" dirty="0"/>
          </a:p>
          <a:p>
            <a:r>
              <a:rPr lang="en-US" altLang="ja-JP" b="1" dirty="0">
                <a:solidFill>
                  <a:schemeClr val="accent1"/>
                </a:solidFill>
              </a:rPr>
              <a:t> </a:t>
            </a:r>
            <a:r>
              <a:rPr lang="ja-JP" altLang="en-US"/>
              <a:t>下図の可視化結果よりそれぞれのクラスタは分離</a:t>
            </a:r>
            <a:endParaRPr lang="en-US" altLang="ja-JP" dirty="0"/>
          </a:p>
          <a:p>
            <a:pPr lvl="1"/>
            <a:r>
              <a:rPr lang="ja-JP" altLang="en-US" b="1">
                <a:solidFill>
                  <a:schemeClr val="accent1"/>
                </a:solidFill>
              </a:rPr>
              <a:t>パイプライン処理が正しく実行され</a:t>
            </a:r>
            <a:r>
              <a:rPr lang="en-US" altLang="ja-JP" b="1" dirty="0">
                <a:solidFill>
                  <a:schemeClr val="accent1"/>
                </a:solidFill>
              </a:rPr>
              <a:t>, </a:t>
            </a:r>
            <a:r>
              <a:rPr lang="ja-JP" altLang="en-US" b="1">
                <a:solidFill>
                  <a:schemeClr val="accent1"/>
                </a:solidFill>
              </a:rPr>
              <a:t>クラスタ分類の成功が証明</a:t>
            </a:r>
          </a:p>
        </p:txBody>
      </p:sp>
      <p:sp>
        <p:nvSpPr>
          <p:cNvPr id="8" name="正方形/長方形 7">
            <a:extLst>
              <a:ext uri="{FF2B5EF4-FFF2-40B4-BE49-F238E27FC236}">
                <a16:creationId xmlns:a16="http://schemas.microsoft.com/office/drawing/2014/main" id="{E85AAB5E-7280-DA48-A0FA-0A495178FD48}"/>
              </a:ext>
            </a:extLst>
          </p:cNvPr>
          <p:cNvSpPr/>
          <p:nvPr/>
        </p:nvSpPr>
        <p:spPr>
          <a:xfrm>
            <a:off x="1593412" y="6100459"/>
            <a:ext cx="5240538" cy="646331"/>
          </a:xfrm>
          <a:prstGeom prst="rect">
            <a:avLst/>
          </a:prstGeom>
        </p:spPr>
        <p:txBody>
          <a:bodyPr wrap="none">
            <a:spAutoFit/>
          </a:bodyPr>
          <a:lstStyle/>
          <a:p>
            <a:pPr algn="ctr"/>
            <a:r>
              <a:rPr lang="ja-JP" altLang="en-US">
                <a:solidFill>
                  <a:schemeClr val="tx2"/>
                </a:solidFill>
                <a:latin typeface="Meiryo" panose="020B0604030504040204" pitchFamily="34" charset="-128"/>
                <a:ea typeface="Meiryo" panose="020B0604030504040204" pitchFamily="34" charset="-128"/>
              </a:rPr>
              <a:t>クラスタの可視化結果</a:t>
            </a:r>
            <a:br>
              <a:rPr lang="en-US" altLang="ja-JP" dirty="0">
                <a:solidFill>
                  <a:schemeClr val="tx2"/>
                </a:solidFill>
                <a:latin typeface="Meiryo" panose="020B0604030504040204" pitchFamily="34" charset="-128"/>
                <a:ea typeface="Meiryo" panose="020B0604030504040204" pitchFamily="34" charset="-128"/>
              </a:rPr>
            </a:br>
            <a:r>
              <a:rPr lang="en-US" altLang="ja-JP" dirty="0">
                <a:solidFill>
                  <a:schemeClr val="tx2"/>
                </a:solidFill>
                <a:latin typeface="Meiryo" panose="020B0604030504040204" pitchFamily="34" charset="-128"/>
                <a:ea typeface="Meiryo" panose="020B0604030504040204" pitchFamily="34" charset="-128"/>
              </a:rPr>
              <a:t>(</a:t>
            </a:r>
            <a:r>
              <a:rPr lang="ja-JP" altLang="en-US">
                <a:solidFill>
                  <a:schemeClr val="tx2"/>
                </a:solidFill>
                <a:latin typeface="Meiryo" panose="020B0604030504040204" pitchFamily="34" charset="-128"/>
                <a:ea typeface="Meiryo" panose="020B0604030504040204" pitchFamily="34" charset="-128"/>
              </a:rPr>
              <a:t>赤は人種差別的なミーム</a:t>
            </a:r>
            <a:r>
              <a:rPr lang="en-US" altLang="ja-JP" dirty="0">
                <a:solidFill>
                  <a:schemeClr val="tx2"/>
                </a:solidFill>
                <a:ea typeface="Meiryo" panose="020B0604030504040204" pitchFamily="34" charset="-128"/>
              </a:rPr>
              <a:t>,</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緑は政治的なミーム</a:t>
            </a:r>
            <a:r>
              <a:rPr lang="en-US" altLang="ja-JP" dirty="0">
                <a:solidFill>
                  <a:schemeClr val="tx2"/>
                </a:solidFill>
                <a:latin typeface="Meiryo" panose="020B0604030504040204" pitchFamily="34" charset="-128"/>
                <a:ea typeface="Meiryo" panose="020B0604030504040204" pitchFamily="34" charset="-128"/>
              </a:rPr>
              <a:t>)</a:t>
            </a:r>
            <a:endParaRPr lang="ja-JP" altLang="en-US">
              <a:solidFill>
                <a:schemeClr val="tx2"/>
              </a:solidFill>
              <a:latin typeface="Meiryo" panose="020B0604030504040204" pitchFamily="34" charset="-128"/>
              <a:ea typeface="Meiryo" panose="020B0604030504040204" pitchFamily="34" charset="-128"/>
            </a:endParaRPr>
          </a:p>
        </p:txBody>
      </p:sp>
      <p:sp>
        <p:nvSpPr>
          <p:cNvPr id="2" name="円/楕円 1">
            <a:extLst>
              <a:ext uri="{FF2B5EF4-FFF2-40B4-BE49-F238E27FC236}">
                <a16:creationId xmlns:a16="http://schemas.microsoft.com/office/drawing/2014/main" id="{C1C69DC2-91C1-E244-AA79-C6DC0C9D5770}"/>
              </a:ext>
            </a:extLst>
          </p:cNvPr>
          <p:cNvSpPr/>
          <p:nvPr/>
        </p:nvSpPr>
        <p:spPr>
          <a:xfrm>
            <a:off x="2136913" y="3001619"/>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24B93F41-1DC1-C94C-A848-E954B6F5B72C}"/>
              </a:ext>
            </a:extLst>
          </p:cNvPr>
          <p:cNvSpPr/>
          <p:nvPr/>
        </p:nvSpPr>
        <p:spPr>
          <a:xfrm>
            <a:off x="3790122" y="5519532"/>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0EA9D75D-2020-3A42-93F3-44FC31682163}"/>
              </a:ext>
            </a:extLst>
          </p:cNvPr>
          <p:cNvSpPr/>
          <p:nvPr/>
        </p:nvSpPr>
        <p:spPr>
          <a:xfrm>
            <a:off x="2865783" y="3074506"/>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a:extLst>
              <a:ext uri="{FF2B5EF4-FFF2-40B4-BE49-F238E27FC236}">
                <a16:creationId xmlns:a16="http://schemas.microsoft.com/office/drawing/2014/main" id="{14A82B4A-C2F3-2F4B-B9FC-5C7A01E90A32}"/>
              </a:ext>
            </a:extLst>
          </p:cNvPr>
          <p:cNvSpPr/>
          <p:nvPr/>
        </p:nvSpPr>
        <p:spPr>
          <a:xfrm>
            <a:off x="2020957" y="4992757"/>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円/楕円 11">
            <a:extLst>
              <a:ext uri="{FF2B5EF4-FFF2-40B4-BE49-F238E27FC236}">
                <a16:creationId xmlns:a16="http://schemas.microsoft.com/office/drawing/2014/main" id="{5D61D6B6-214D-AD4F-B649-00AECC57CEEB}"/>
              </a:ext>
            </a:extLst>
          </p:cNvPr>
          <p:cNvSpPr/>
          <p:nvPr/>
        </p:nvSpPr>
        <p:spPr>
          <a:xfrm>
            <a:off x="3707296" y="2435088"/>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a:extLst>
              <a:ext uri="{FF2B5EF4-FFF2-40B4-BE49-F238E27FC236}">
                <a16:creationId xmlns:a16="http://schemas.microsoft.com/office/drawing/2014/main" id="{9F047BC5-C327-A243-A3BE-C95C8087994B}"/>
              </a:ext>
            </a:extLst>
          </p:cNvPr>
          <p:cNvSpPr/>
          <p:nvPr/>
        </p:nvSpPr>
        <p:spPr>
          <a:xfrm>
            <a:off x="5874026" y="5575853"/>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a:extLst>
              <a:ext uri="{FF2B5EF4-FFF2-40B4-BE49-F238E27FC236}">
                <a16:creationId xmlns:a16="http://schemas.microsoft.com/office/drawing/2014/main" id="{3E007317-518A-4C4C-947E-175449457E6B}"/>
              </a:ext>
            </a:extLst>
          </p:cNvPr>
          <p:cNvSpPr/>
          <p:nvPr/>
        </p:nvSpPr>
        <p:spPr>
          <a:xfrm>
            <a:off x="5814391" y="4721089"/>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円/楕円 15">
            <a:extLst>
              <a:ext uri="{FF2B5EF4-FFF2-40B4-BE49-F238E27FC236}">
                <a16:creationId xmlns:a16="http://schemas.microsoft.com/office/drawing/2014/main" id="{CD1E4E49-195B-AE4D-9B89-7AA1150C2816}"/>
              </a:ext>
            </a:extLst>
          </p:cNvPr>
          <p:cNvSpPr/>
          <p:nvPr/>
        </p:nvSpPr>
        <p:spPr>
          <a:xfrm>
            <a:off x="5658678" y="3163958"/>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a:extLst>
              <a:ext uri="{FF2B5EF4-FFF2-40B4-BE49-F238E27FC236}">
                <a16:creationId xmlns:a16="http://schemas.microsoft.com/office/drawing/2014/main" id="{0544A615-07D0-E247-885E-C2767F8C8F6E}"/>
              </a:ext>
            </a:extLst>
          </p:cNvPr>
          <p:cNvSpPr/>
          <p:nvPr/>
        </p:nvSpPr>
        <p:spPr>
          <a:xfrm>
            <a:off x="5668617" y="375036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a:extLst>
              <a:ext uri="{FF2B5EF4-FFF2-40B4-BE49-F238E27FC236}">
                <a16:creationId xmlns:a16="http://schemas.microsoft.com/office/drawing/2014/main" id="{091F00DC-E16D-EC4A-BD16-02A4FD8732BA}"/>
              </a:ext>
            </a:extLst>
          </p:cNvPr>
          <p:cNvSpPr/>
          <p:nvPr/>
        </p:nvSpPr>
        <p:spPr>
          <a:xfrm>
            <a:off x="2829338" y="5463211"/>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a:extLst>
              <a:ext uri="{FF2B5EF4-FFF2-40B4-BE49-F238E27FC236}">
                <a16:creationId xmlns:a16="http://schemas.microsoft.com/office/drawing/2014/main" id="{5C67C3A6-B189-5744-8FA3-738645511158}"/>
              </a:ext>
            </a:extLst>
          </p:cNvPr>
          <p:cNvSpPr/>
          <p:nvPr/>
        </p:nvSpPr>
        <p:spPr>
          <a:xfrm>
            <a:off x="5184913" y="515509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a:extLst>
              <a:ext uri="{FF2B5EF4-FFF2-40B4-BE49-F238E27FC236}">
                <a16:creationId xmlns:a16="http://schemas.microsoft.com/office/drawing/2014/main" id="{4A1404CF-5A91-E143-B93A-572EDE69F7F0}"/>
              </a:ext>
            </a:extLst>
          </p:cNvPr>
          <p:cNvSpPr/>
          <p:nvPr/>
        </p:nvSpPr>
        <p:spPr>
          <a:xfrm>
            <a:off x="2014330" y="458856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61292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右中かっこ 28">
            <a:extLst>
              <a:ext uri="{FF2B5EF4-FFF2-40B4-BE49-F238E27FC236}">
                <a16:creationId xmlns:a16="http://schemas.microsoft.com/office/drawing/2014/main" id="{35FFF4DD-987B-B74D-B458-A80CB72D4C9D}"/>
              </a:ext>
            </a:extLst>
          </p:cNvPr>
          <p:cNvSpPr/>
          <p:nvPr/>
        </p:nvSpPr>
        <p:spPr>
          <a:xfrm>
            <a:off x="6519526"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4" name="直線矢印コネクタ 63">
            <a:extLst>
              <a:ext uri="{FF2B5EF4-FFF2-40B4-BE49-F238E27FC236}">
                <a16:creationId xmlns:a16="http://schemas.microsoft.com/office/drawing/2014/main" id="{628C5637-9A23-6D44-9438-70FEE76D73F8}"/>
              </a:ext>
            </a:extLst>
          </p:cNvPr>
          <p:cNvCxnSpPr>
            <a:cxnSpLocks/>
            <a:endCxn id="29" idx="1"/>
          </p:cNvCxnSpPr>
          <p:nvPr/>
        </p:nvCxnSpPr>
        <p:spPr>
          <a:xfrm flipH="1">
            <a:off x="6764131" y="4515558"/>
            <a:ext cx="637334" cy="170279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a:off x="6832121" y="5025700"/>
            <a:ext cx="1691912" cy="1202571"/>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03029" y="4627077"/>
            <a:ext cx="589374" cy="157778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43" name="正方形/長方形 42">
            <a:extLst>
              <a:ext uri="{FF2B5EF4-FFF2-40B4-BE49-F238E27FC236}">
                <a16:creationId xmlns:a16="http://schemas.microsoft.com/office/drawing/2014/main" id="{DCD00E74-5FCC-DC42-891C-45415077EE4D}"/>
              </a:ext>
            </a:extLst>
          </p:cNvPr>
          <p:cNvSpPr/>
          <p:nvPr/>
        </p:nvSpPr>
        <p:spPr>
          <a:xfrm>
            <a:off x="6678111" y="3958775"/>
            <a:ext cx="362600" cy="369332"/>
          </a:xfrm>
          <a:prstGeom prst="rect">
            <a:avLst/>
          </a:prstGeom>
        </p:spPr>
        <p:txBody>
          <a:bodyPr wrap="none">
            <a:spAutoFit/>
          </a:bodyPr>
          <a:lstStyle/>
          <a:p>
            <a:r>
              <a:rPr lang="en-US" altLang="ja-JP" dirty="0">
                <a:solidFill>
                  <a:schemeClr val="accent1"/>
                </a:solidFill>
              </a:rPr>
              <a:t>III</a:t>
            </a:r>
            <a:endParaRPr lang="ja-JP" altLang="en-US">
              <a:solidFill>
                <a:schemeClr val="accent1"/>
              </a:solidFill>
            </a:endParaRP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09" name="正方形/長方形 108">
            <a:extLst>
              <a:ext uri="{FF2B5EF4-FFF2-40B4-BE49-F238E27FC236}">
                <a16:creationId xmlns:a16="http://schemas.microsoft.com/office/drawing/2014/main" id="{3443CC87-DF2D-014F-81FC-35C13BA118BB}"/>
              </a:ext>
            </a:extLst>
          </p:cNvPr>
          <p:cNvSpPr/>
          <p:nvPr/>
        </p:nvSpPr>
        <p:spPr>
          <a:xfrm>
            <a:off x="7624606" y="4287360"/>
            <a:ext cx="397866" cy="369332"/>
          </a:xfrm>
          <a:prstGeom prst="rect">
            <a:avLst/>
          </a:prstGeom>
        </p:spPr>
        <p:txBody>
          <a:bodyPr wrap="none">
            <a:spAutoFit/>
          </a:bodyPr>
          <a:lstStyle/>
          <a:p>
            <a:r>
              <a:rPr lang="en-US" altLang="ja-JP" dirty="0">
                <a:solidFill>
                  <a:schemeClr val="accent1"/>
                </a:solidFill>
              </a:rPr>
              <a:t>IV</a:t>
            </a:r>
            <a:endParaRPr lang="ja-JP" altLang="en-US">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正方形/長方形 109">
            <a:extLst>
              <a:ext uri="{FF2B5EF4-FFF2-40B4-BE49-F238E27FC236}">
                <a16:creationId xmlns:a16="http://schemas.microsoft.com/office/drawing/2014/main" id="{B2CDA69C-EED6-9846-B947-78D3EF62E695}"/>
              </a:ext>
            </a:extLst>
          </p:cNvPr>
          <p:cNvSpPr/>
          <p:nvPr/>
        </p:nvSpPr>
        <p:spPr>
          <a:xfrm>
            <a:off x="6783405" y="5213304"/>
            <a:ext cx="330540" cy="369332"/>
          </a:xfrm>
          <a:prstGeom prst="rect">
            <a:avLst/>
          </a:prstGeom>
        </p:spPr>
        <p:txBody>
          <a:bodyPr wrap="none">
            <a:spAutoFit/>
          </a:bodyPr>
          <a:lstStyle/>
          <a:p>
            <a:r>
              <a:rPr lang="en-US" altLang="ja-JP" dirty="0">
                <a:solidFill>
                  <a:schemeClr val="accent1"/>
                </a:solidFill>
              </a:rPr>
              <a:t>V</a:t>
            </a:r>
            <a:endParaRPr lang="ja-JP" altLang="en-US">
              <a:solidFill>
                <a:schemeClr val="accent1"/>
              </a:solidFill>
            </a:endParaRPr>
          </a:p>
        </p:txBody>
      </p:sp>
      <p:sp>
        <p:nvSpPr>
          <p:cNvPr id="111" name="正方形/長方形 110">
            <a:extLst>
              <a:ext uri="{FF2B5EF4-FFF2-40B4-BE49-F238E27FC236}">
                <a16:creationId xmlns:a16="http://schemas.microsoft.com/office/drawing/2014/main" id="{BA328A7F-34CB-124F-B62A-749DFEBA447F}"/>
              </a:ext>
            </a:extLst>
          </p:cNvPr>
          <p:cNvSpPr/>
          <p:nvPr/>
        </p:nvSpPr>
        <p:spPr>
          <a:xfrm>
            <a:off x="6807883" y="6449479"/>
            <a:ext cx="397866" cy="369332"/>
          </a:xfrm>
          <a:prstGeom prst="rect">
            <a:avLst/>
          </a:prstGeom>
        </p:spPr>
        <p:txBody>
          <a:bodyPr wrap="none">
            <a:spAutoFit/>
          </a:bodyPr>
          <a:lstStyle/>
          <a:p>
            <a:r>
              <a:rPr lang="en-US" altLang="ja-JP" dirty="0">
                <a:solidFill>
                  <a:schemeClr val="accent1"/>
                </a:solidFill>
              </a:rPr>
              <a:t>VI</a:t>
            </a:r>
            <a:endParaRPr lang="ja-JP" altLang="en-US">
              <a:solidFill>
                <a:schemeClr val="accent1"/>
              </a:solidFill>
            </a:endParaRPr>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角丸四角形 140">
            <a:extLst>
              <a:ext uri="{FF2B5EF4-FFF2-40B4-BE49-F238E27FC236}">
                <a16:creationId xmlns:a16="http://schemas.microsoft.com/office/drawing/2014/main" id="{CF006289-A33F-764F-8CDA-6E0A15C1A969}"/>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43" name="角丸四角形 142">
            <a:extLst>
              <a:ext uri="{FF2B5EF4-FFF2-40B4-BE49-F238E27FC236}">
                <a16:creationId xmlns:a16="http://schemas.microsoft.com/office/drawing/2014/main" id="{9050753F-B292-A740-A0C9-19CA54CB16FA}"/>
              </a:ext>
            </a:extLst>
          </p:cNvPr>
          <p:cNvSpPr/>
          <p:nvPr/>
        </p:nvSpPr>
        <p:spPr>
          <a:xfrm>
            <a:off x="7175863" y="5612310"/>
            <a:ext cx="495300" cy="1245689"/>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5" name="正方形/長方形 144">
            <a:extLst>
              <a:ext uri="{FF2B5EF4-FFF2-40B4-BE49-F238E27FC236}">
                <a16:creationId xmlns:a16="http://schemas.microsoft.com/office/drawing/2014/main" id="{5ACBC71E-CD30-154B-9F4E-63334EDF9ABB}"/>
              </a:ext>
            </a:extLst>
          </p:cNvPr>
          <p:cNvSpPr/>
          <p:nvPr/>
        </p:nvSpPr>
        <p:spPr>
          <a:xfrm>
            <a:off x="8398054" y="1328786"/>
            <a:ext cx="490840" cy="369332"/>
          </a:xfrm>
          <a:prstGeom prst="rect">
            <a:avLst/>
          </a:prstGeom>
        </p:spPr>
        <p:txBody>
          <a:bodyPr wrap="none">
            <a:spAutoFit/>
          </a:bodyPr>
          <a:lstStyle/>
          <a:p>
            <a:r>
              <a:rPr lang="en-US" altLang="ja-JP" dirty="0">
                <a:solidFill>
                  <a:schemeClr val="accent1"/>
                </a:solidFill>
              </a:rPr>
              <a:t>I, II</a:t>
            </a:r>
            <a:endParaRPr lang="ja-JP" altLang="en-US">
              <a:solidFill>
                <a:schemeClr val="accent1"/>
              </a:solidFill>
            </a:endParaRPr>
          </a:p>
        </p:txBody>
      </p: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052863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付録｜</a:t>
            </a:r>
            <a:r>
              <a:rPr kumimoji="1" lang="en-US" altLang="ja-JP" dirty="0"/>
              <a:t>DBSCAN</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28649" y="1171580"/>
                <a:ext cx="8380439" cy="5313363"/>
              </a:xfrm>
            </p:spPr>
            <p:txBody>
              <a:bodyPr/>
              <a:lstStyle/>
              <a:p>
                <a:r>
                  <a:rPr lang="ja-JP" altLang="en-US" dirty="0"/>
                  <a:t>密度準拠のクラスタリングアルゴリズム</a:t>
                </a:r>
                <a:endParaRPr lang="en-US" altLang="ja-JP" dirty="0"/>
              </a:p>
              <a:p>
                <a:pPr lvl="1"/>
                <a:r>
                  <a:rPr lang="ja-JP" altLang="en-US" dirty="0"/>
                  <a:t>任意の形に対応可能</a:t>
                </a:r>
                <a:endParaRPr lang="en-US" altLang="ja-JP" dirty="0"/>
              </a:p>
              <a:p>
                <a:pPr lvl="1"/>
                <a:r>
                  <a:rPr lang="ja-JP" altLang="en-US" dirty="0"/>
                  <a:t>大規模</a:t>
                </a:r>
                <a:r>
                  <a:rPr lang="en-US" altLang="ja-JP" dirty="0"/>
                  <a:t>, </a:t>
                </a:r>
                <a:r>
                  <a:rPr lang="ja-JP" altLang="en-US" dirty="0"/>
                  <a:t>ノイズありデータに対応</a:t>
                </a:r>
                <a:endParaRPr lang="en-US" altLang="ja-JP" dirty="0"/>
              </a:p>
              <a:p>
                <a:pPr marL="457200" indent="-457200">
                  <a:buFont typeface="+mj-lt"/>
                  <a:buAutoNum type="arabicPeriod"/>
                </a:pPr>
                <a:r>
                  <a:rPr lang="ja-JP" altLang="en-US" dirty="0"/>
                  <a:t>点を</a:t>
                </a:r>
                <a:r>
                  <a:rPr lang="en-US" altLang="ja-JP" dirty="0"/>
                  <a:t> 3 </a:t>
                </a:r>
                <a:r>
                  <a:rPr lang="ja-JP" altLang="en-US" dirty="0"/>
                  <a:t>つに分類</a:t>
                </a:r>
              </a:p>
              <a:p>
                <a:pPr lvl="1"/>
                <a:r>
                  <a:rPr lang="en-US" altLang="ja-JP" dirty="0"/>
                  <a:t>Core</a:t>
                </a:r>
                <a:r>
                  <a:rPr lang="ja-JP" altLang="en-US" dirty="0"/>
                  <a:t> </a:t>
                </a:r>
                <a:r>
                  <a:rPr lang="en-US" altLang="ja-JP" dirty="0"/>
                  <a:t>: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以内に少なくとも</a:t>
                </a:r>
                <a:r>
                  <a:rPr lang="en-US" altLang="ja-JP" dirty="0"/>
                  <a:t> </a:t>
                </a:r>
                <a:br>
                  <a:rPr lang="en-US" altLang="ja-JP" dirty="0"/>
                </a:br>
                <a14:m>
                  <m:oMath xmlns:m="http://schemas.openxmlformats.org/officeDocument/2006/math">
                    <m:r>
                      <a:rPr lang="en-US" altLang="ja-JP" i="1" dirty="0" smtClean="0">
                        <a:latin typeface="Cambria Math" charset="0"/>
                      </a:rPr>
                      <m:t>𝑚𝑖𝑛𝑃𝑡𝑠</m:t>
                    </m:r>
                  </m:oMath>
                </a14:m>
                <a:r>
                  <a:rPr lang="en-US" altLang="ja-JP" dirty="0"/>
                  <a:t> </a:t>
                </a:r>
                <a:r>
                  <a:rPr lang="ja-JP" altLang="en-US" dirty="0"/>
                  <a:t>個の隣接点を保持</a:t>
                </a:r>
              </a:p>
              <a:p>
                <a:pPr lvl="1"/>
                <a:r>
                  <a:rPr lang="en-US" altLang="ja-JP" dirty="0"/>
                  <a:t>Reachable :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a:t>
                </a:r>
                <a:r>
                  <a:rPr lang="en-US" altLang="ja-JP" dirty="0"/>
                  <a:t>Core </a:t>
                </a:r>
                <a:r>
                  <a:rPr lang="ja-JP" altLang="en-US" dirty="0"/>
                  <a:t>と</a:t>
                </a:r>
                <a:br>
                  <a:rPr lang="en-US" altLang="ja-JP" dirty="0"/>
                </a:br>
                <a:r>
                  <a:rPr lang="en-US" altLang="ja-JP" dirty="0"/>
                  <a:t> </a:t>
                </a:r>
                <a14:m>
                  <m:oMath xmlns:m="http://schemas.openxmlformats.org/officeDocument/2006/math">
                    <m:r>
                      <a:rPr lang="en-US" altLang="ja-JP" i="1" dirty="0" smtClean="0">
                        <a:latin typeface="Cambria Math" charset="0"/>
                      </a:rPr>
                      <m:t>𝑚𝑖𝑛𝑃𝑡𝑠</m:t>
                    </m:r>
                  </m:oMath>
                </a14:m>
                <a:r>
                  <a:rPr lang="en-US" altLang="ja-JP" dirty="0"/>
                  <a:t> </a:t>
                </a:r>
                <a:r>
                  <a:rPr lang="ja-JP" altLang="en-US" dirty="0"/>
                  <a:t>個以下の隣接点を保持</a:t>
                </a:r>
                <a:endParaRPr lang="en-US" altLang="ja-JP" dirty="0"/>
              </a:p>
              <a:p>
                <a:pPr lvl="1"/>
                <a:r>
                  <a:rPr lang="en-US" altLang="ja-JP" dirty="0"/>
                  <a:t>Outlier :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以内に隣接点がない点</a:t>
                </a:r>
              </a:p>
              <a:p>
                <a:pPr marL="457200" indent="-457200">
                  <a:buFont typeface="+mj-lt"/>
                  <a:buAutoNum type="arabicPeriod"/>
                </a:pPr>
                <a:r>
                  <a:rPr lang="en-US" altLang="ja-JP" dirty="0"/>
                  <a:t>Core </a:t>
                </a:r>
                <a:r>
                  <a:rPr lang="ja-JP" altLang="en-US" dirty="0"/>
                  <a:t>の集まりからクラスタを作成</a:t>
                </a:r>
                <a:r>
                  <a:rPr lang="en-US" altLang="ja-JP" dirty="0"/>
                  <a:t>, Reachable </a:t>
                </a:r>
                <a:r>
                  <a:rPr lang="ja-JP" altLang="en-US" dirty="0"/>
                  <a:t>を</a:t>
                </a:r>
                <a:br>
                  <a:rPr lang="en-US" altLang="ja-JP" dirty="0"/>
                </a:br>
                <a:r>
                  <a:rPr lang="ja-JP" altLang="en-US" dirty="0"/>
                  <a:t>各クラスタに割り当て</a:t>
                </a:r>
                <a:endParaRPr lang="en-US" altLang="ja-JP"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28649" y="1171580"/>
                <a:ext cx="8380439" cy="5313363"/>
              </a:xfrm>
              <a:blipFill rotWithShape="0">
                <a:blip r:embed="rId3"/>
                <a:stretch>
                  <a:fillRect l="-1091" t="-1376"/>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19</a:t>
            </a:fld>
            <a:endParaRPr kumimoji="1" lang="ja-JP" altLang="en-US"/>
          </a:p>
        </p:txBody>
      </p:sp>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6556" y="1603948"/>
            <a:ext cx="3762582" cy="2713994"/>
          </a:xfrm>
          <a:prstGeom prst="rect">
            <a:avLst/>
          </a:prstGeom>
        </p:spPr>
      </p:pic>
    </p:spTree>
    <p:extLst>
      <p:ext uri="{BB962C8B-B14F-4D97-AF65-F5344CB8AC3E}">
        <p14:creationId xmlns:p14="http://schemas.microsoft.com/office/powerpoint/2010/main" val="1868559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a:t>
            </a:r>
            <a:r>
              <a:rPr kumimoji="1" lang="ja-JP" altLang="en-US"/>
              <a:t>特定の需要が増加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914400" y="3890507"/>
            <a:ext cx="7276563"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en-US" altLang="ja-JP" sz="2400" b="1" u="sng" dirty="0">
                <a:solidFill>
                  <a:schemeClr val="tx2"/>
                </a:solidFill>
                <a:ea typeface="メイリオ" charset="-128"/>
              </a:rPr>
              <a:t>SNS </a:t>
            </a:r>
            <a:r>
              <a:rPr lang="ja-JP" altLang="en-US" sz="2400" b="1" u="sng">
                <a:solidFill>
                  <a:schemeClr val="tx2"/>
                </a:solidFill>
                <a:ea typeface="メイリオ" charset="-128"/>
              </a:rPr>
              <a:t>ごとにミームの分布</a:t>
            </a:r>
            <a:r>
              <a:rPr lang="en-US" altLang="ja-JP" sz="2400" b="1" u="sng" dirty="0">
                <a:solidFill>
                  <a:schemeClr val="tx2"/>
                </a:solidFill>
                <a:ea typeface="メイリオ" charset="-128"/>
              </a:rPr>
              <a:t>, </a:t>
            </a:r>
            <a:r>
              <a:rPr lang="ja-JP" altLang="en-US" sz="2400" b="1" u="sng">
                <a:solidFill>
                  <a:schemeClr val="tx2"/>
                </a:solidFill>
                <a:ea typeface="メイリオ" charset="-128"/>
              </a:rPr>
              <a:t>拡散の傾向の解釈が必要</a:t>
            </a:r>
            <a:endParaRPr lang="en-US" altLang="ja-JP" sz="2400" b="1" u="sng" dirty="0">
              <a:solidFill>
                <a:schemeClr val="tx2"/>
              </a:solidFill>
              <a:ea typeface="メイリオ" charset="-128"/>
            </a:endParaRPr>
          </a:p>
        </p:txBody>
      </p:sp>
      <p:grpSp>
        <p:nvGrpSpPr>
          <p:cNvPr id="17" name="グループ化 16">
            <a:extLst>
              <a:ext uri="{FF2B5EF4-FFF2-40B4-BE49-F238E27FC236}">
                <a16:creationId xmlns:a16="http://schemas.microsoft.com/office/drawing/2014/main" id="{C1E289EF-4EC7-D946-B185-129B0DABD669}"/>
              </a:ext>
            </a:extLst>
          </p:cNvPr>
          <p:cNvGrpSpPr/>
          <p:nvPr/>
        </p:nvGrpSpPr>
        <p:grpSpPr>
          <a:xfrm>
            <a:off x="1100966" y="4736972"/>
            <a:ext cx="6475129" cy="1693599"/>
            <a:chOff x="1100966" y="4481838"/>
            <a:chExt cx="6475129" cy="1693599"/>
          </a:xfrm>
        </p:grpSpPr>
        <p:pic>
          <p:nvPicPr>
            <p:cNvPr id="18" name="図 17">
              <a:extLst>
                <a:ext uri="{FF2B5EF4-FFF2-40B4-BE49-F238E27FC236}">
                  <a16:creationId xmlns:a16="http://schemas.microsoft.com/office/drawing/2014/main" id="{E609EC12-AD51-3241-BD32-CA7E1A24D2EE}"/>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19" name="図 18">
              <a:extLst>
                <a:ext uri="{FF2B5EF4-FFF2-40B4-BE49-F238E27FC236}">
                  <a16:creationId xmlns:a16="http://schemas.microsoft.com/office/drawing/2014/main" id="{B1B0660C-6E54-0540-A5AC-7FEBBED37F4E}"/>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20" name="図 19">
              <a:extLst>
                <a:ext uri="{FF2B5EF4-FFF2-40B4-BE49-F238E27FC236}">
                  <a16:creationId xmlns:a16="http://schemas.microsoft.com/office/drawing/2014/main" id="{174F94C4-0DF0-0F47-B895-D9EB48946DEF}"/>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Tree>
    <p:extLst>
      <p:ext uri="{BB962C8B-B14F-4D97-AF65-F5344CB8AC3E}">
        <p14:creationId xmlns:p14="http://schemas.microsoft.com/office/powerpoint/2010/main" val="13368242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付録｜独自</a:t>
            </a:r>
            <a:r>
              <a:rPr kumimoji="1" lang="ja-JP" altLang="en-US" dirty="0"/>
              <a:t>距離</a:t>
            </a:r>
            <a:r>
              <a:rPr kumimoji="1" lang="ja-JP" altLang="en-US"/>
              <a:t>の生成</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28650" y="1171579"/>
                <a:ext cx="7886700" cy="6012991"/>
              </a:xfrm>
            </p:spPr>
            <p:txBody>
              <a:bodyPr>
                <a:normAutofit/>
              </a:bodyPr>
              <a:lstStyle/>
              <a:p>
                <a:r>
                  <a:rPr lang="ja-JP" altLang="en-US" dirty="0">
                    <a:latin typeface="Meiryo" charset="-128"/>
                    <a:ea typeface="Meiryo" charset="-128"/>
                  </a:rPr>
                  <a:t>視覚的特徴と注釈をつけるサイト両方を考慮</a:t>
                </a:r>
                <a:endParaRPr lang="en-US" altLang="ja-JP" dirty="0">
                  <a:latin typeface="Meiryo" charset="-128"/>
                  <a:ea typeface="Meiryo" charset="-128"/>
                </a:endParaRPr>
              </a:p>
              <a:p>
                <a14:m>
                  <m:oMath xmlns:m="http://schemas.openxmlformats.org/officeDocument/2006/math">
                    <m:r>
                      <a:rPr lang="en-US" altLang="ja-JP" i="1" smtClean="0">
                        <a:latin typeface="Cambria Math" charset="0"/>
                      </a:rPr>
                      <m:t>𝑑𝑖𝑠𝑡𝑎𝑛𝑐𝑒</m:t>
                    </m:r>
                    <m:d>
                      <m:dPr>
                        <m:ctrlPr>
                          <a:rPr lang="en-US" altLang="ja-JP" i="1" smtClean="0">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𝑖</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e>
                    </m:d>
                    <m:r>
                      <a:rPr lang="en-US" altLang="ja-JP" i="1">
                        <a:latin typeface="Cambria Math" charset="0"/>
                      </a:rPr>
                      <m:t>= 1</m:t>
                    </m:r>
                    <m:r>
                      <a:rPr lang="en-US" altLang="ja-JP" b="0" i="1" smtClean="0">
                        <a:latin typeface="Cambria Math" charset="0"/>
                      </a:rPr>
                      <m:t>− </m:t>
                    </m:r>
                    <m:nary>
                      <m:naryPr>
                        <m:chr m:val="∑"/>
                        <m:supHide m:val="on"/>
                        <m:ctrlPr>
                          <a:rPr lang="en-US" altLang="ja-JP" i="1" smtClean="0">
                            <a:latin typeface="Cambria Math" panose="02040503050406030204" pitchFamily="18" charset="0"/>
                          </a:rPr>
                        </m:ctrlPr>
                      </m:naryPr>
                      <m:sub>
                        <m:d>
                          <m:dPr>
                            <m:begChr m:val="{"/>
                            <m:endChr m:val="}"/>
                            <m:ctrlPr>
                              <a:rPr lang="en-US" altLang="ja-JP" i="1">
                                <a:latin typeface="Cambria Math" panose="02040503050406030204" pitchFamily="18" charset="0"/>
                              </a:rPr>
                            </m:ctrlPr>
                          </m:dPr>
                          <m:e>
                            <m:r>
                              <a:rPr lang="en-US" altLang="ja-JP" i="1">
                                <a:latin typeface="Cambria Math" charset="0"/>
                              </a:rPr>
                              <m:t>𝑓</m:t>
                            </m:r>
                            <m:r>
                              <a:rPr lang="en-US" altLang="ja-JP" i="1" smtClean="0">
                                <a:latin typeface="Cambria Math" charset="0"/>
                              </a:rPr>
                              <m:t>∈</m:t>
                            </m:r>
                            <m:r>
                              <a:rPr lang="en-US" altLang="ja-JP" i="1">
                                <a:latin typeface="Cambria Math" charset="0"/>
                              </a:rPr>
                              <m:t> </m:t>
                            </m:r>
                            <m:r>
                              <a:rPr lang="en-US" altLang="ja-JP" i="1">
                                <a:latin typeface="Cambria Math" charset="0"/>
                              </a:rPr>
                              <m:t>𝐹</m:t>
                            </m:r>
                          </m:e>
                        </m:d>
                      </m:sub>
                      <m:sup/>
                      <m:e>
                        <m:sSub>
                          <m:sSubPr>
                            <m:ctrlPr>
                              <a:rPr lang="en-US" altLang="ja-JP" i="1">
                                <a:latin typeface="Cambria Math" panose="02040503050406030204" pitchFamily="18" charset="0"/>
                              </a:rPr>
                            </m:ctrlPr>
                          </m:sSubPr>
                          <m:e>
                            <m:r>
                              <a:rPr lang="en-US" altLang="ja-JP" i="1">
                                <a:latin typeface="Cambria Math" charset="0"/>
                              </a:rPr>
                              <m:t>𝑤</m:t>
                            </m:r>
                          </m:e>
                          <m:sub>
                            <m:r>
                              <a:rPr lang="en-US" altLang="ja-JP" i="1">
                                <a:latin typeface="Cambria Math" charset="0"/>
                              </a:rPr>
                              <m:t>𝑓</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𝑟</m:t>
                            </m:r>
                          </m:e>
                          <m:sub>
                            <m:r>
                              <a:rPr lang="en-US" altLang="ja-JP" i="1">
                                <a:latin typeface="Cambria Math" charset="0"/>
                              </a:rPr>
                              <m:t>𝑖</m:t>
                            </m:r>
                          </m:sub>
                        </m:sSub>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𝑖</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e>
                        </m:d>
                      </m:e>
                    </m:nary>
                  </m:oMath>
                </a14:m>
                <a:endParaRPr kumimoji="1" lang="en-US" altLang="ja-JP" dirty="0"/>
              </a:p>
              <a:p>
                <a:pPr lvl="1"/>
                <a14:m>
                  <m:oMath xmlns:m="http://schemas.openxmlformats.org/officeDocument/2006/math">
                    <m:r>
                      <a:rPr lang="en-US" altLang="ja-JP" i="1" dirty="0" smtClean="0">
                        <a:latin typeface="Cambria Math" charset="0"/>
                      </a:rPr>
                      <m:t>𝐹</m:t>
                    </m:r>
                    <m:r>
                      <a:rPr lang="en-US" altLang="ja-JP" i="1" dirty="0" smtClean="0">
                        <a:latin typeface="Cambria Math" charset="0"/>
                      </a:rPr>
                      <m:t> = </m:t>
                    </m:r>
                    <m:r>
                      <m:rPr>
                        <m:lit/>
                      </m:rPr>
                      <a:rPr lang="en-US" altLang="ja-JP" i="1" dirty="0">
                        <a:latin typeface="Cambria Math" charset="0"/>
                      </a:rPr>
                      <m:t>{</m:t>
                    </m:r>
                    <m:r>
                      <a:rPr lang="en-US" altLang="ja-JP" i="1" dirty="0">
                        <a:latin typeface="Cambria Math" charset="0"/>
                      </a:rPr>
                      <m:t>𝑝𝑒𝑟𝑐𝑒𝑝𝑡𝑢𝑎𝑙</m:t>
                    </m:r>
                    <m:r>
                      <a:rPr lang="en-US" altLang="ja-JP" i="1" dirty="0">
                        <a:latin typeface="Cambria Math" charset="0"/>
                      </a:rPr>
                      <m:t>, </m:t>
                    </m:r>
                    <m:r>
                      <a:rPr lang="en-US" altLang="ja-JP" i="1" dirty="0">
                        <a:latin typeface="Cambria Math" charset="0"/>
                      </a:rPr>
                      <m:t>𝑚𝑒𝑚𝑒</m:t>
                    </m:r>
                    <m:r>
                      <a:rPr lang="en-US" altLang="ja-JP" i="1" dirty="0">
                        <a:latin typeface="Cambria Math" charset="0"/>
                      </a:rPr>
                      <m:t>, </m:t>
                    </m:r>
                    <m:r>
                      <a:rPr lang="en-US" altLang="ja-JP" i="1" dirty="0">
                        <a:latin typeface="Cambria Math" charset="0"/>
                      </a:rPr>
                      <m:t>𝑝𝑒𝑜𝑝𝑙𝑒</m:t>
                    </m:r>
                    <m:r>
                      <a:rPr lang="en-US" altLang="ja-JP" i="1" dirty="0">
                        <a:latin typeface="Cambria Math" charset="0"/>
                      </a:rPr>
                      <m:t>, </m:t>
                    </m:r>
                    <m:r>
                      <a:rPr lang="en-US" altLang="ja-JP" i="1" dirty="0">
                        <a:latin typeface="Cambria Math" charset="0"/>
                      </a:rPr>
                      <m:t>𝑐𝑢𝑙𝑡𝑢𝑟𝑒</m:t>
                    </m:r>
                    <m:r>
                      <m:rPr>
                        <m:lit/>
                      </m:rPr>
                      <a:rPr lang="en-US" altLang="ja-JP" i="1" dirty="0">
                        <a:latin typeface="Cambria Math" charset="0"/>
                      </a:rPr>
                      <m:t>}</m:t>
                    </m:r>
                    <m:r>
                      <m:rPr>
                        <m:lit/>
                      </m:rPr>
                      <a:rPr lang="en-US" altLang="ja-JP" b="0" i="1" dirty="0" smtClean="0">
                        <a:latin typeface="Cambria Math" charset="0"/>
                      </a:rPr>
                      <m:t> </m:t>
                    </m:r>
                  </m:oMath>
                </a14:m>
                <a:endParaRPr kumimoji="1" lang="en-US" altLang="ja-JP" dirty="0"/>
              </a:p>
              <a:p>
                <a14:m>
                  <m:oMath xmlns:m="http://schemas.openxmlformats.org/officeDocument/2006/math">
                    <m:sSub>
                      <m:sSubPr>
                        <m:ctrlPr>
                          <a:rPr lang="en-US" altLang="ja-JP" i="1">
                            <a:latin typeface="Cambria Math" panose="02040503050406030204" pitchFamily="18" charset="0"/>
                          </a:rPr>
                        </m:ctrlPr>
                      </m:sSubPr>
                      <m:e>
                        <m:r>
                          <a:rPr lang="en-US" altLang="ja-JP" i="1">
                            <a:latin typeface="Cambria Math" charset="0"/>
                          </a:rPr>
                          <m:t>𝑟</m:t>
                        </m:r>
                      </m:e>
                      <m:sub>
                        <m:r>
                          <a:rPr lang="en-US" altLang="ja-JP" b="0" i="1" smtClean="0">
                            <a:latin typeface="Cambria Math" charset="0"/>
                          </a:rPr>
                          <m:t>𝑝𝑒𝑟𝑐𝑒𝑝𝑡𝑢𝑎𝑙</m:t>
                        </m:r>
                      </m:sub>
                    </m:sSub>
                    <m:d>
                      <m:dPr>
                        <m:ctrlPr>
                          <a:rPr lang="en-US" altLang="ja-JP" i="1">
                            <a:latin typeface="Cambria Math" panose="02040503050406030204" pitchFamily="18" charset="0"/>
                          </a:rPr>
                        </m:ctrlPr>
                      </m:dPr>
                      <m:e>
                        <m:r>
                          <a:rPr lang="en-US" altLang="ja-JP" i="1">
                            <a:latin typeface="Cambria Math" charset="0"/>
                          </a:rPr>
                          <m:t>𝑑</m:t>
                        </m:r>
                      </m:e>
                    </m:d>
                    <m:r>
                      <a:rPr lang="en-US" altLang="ja-JP" i="1">
                        <a:latin typeface="Cambria Math" charset="0"/>
                      </a:rPr>
                      <m:t>=1</m:t>
                    </m:r>
                    <m:r>
                      <a:rPr lang="en-US" altLang="ja-JP" b="0" i="1" smtClean="0">
                        <a:latin typeface="Cambria Math" charset="0"/>
                      </a:rPr>
                      <m:t>− </m:t>
                    </m:r>
                    <m:f>
                      <m:fPr>
                        <m:ctrlPr>
                          <a:rPr lang="en-US" altLang="ja-JP" b="0" i="1" smtClean="0">
                            <a:latin typeface="Cambria Math" panose="02040503050406030204" pitchFamily="18" charset="0"/>
                          </a:rPr>
                        </m:ctrlPr>
                      </m:fPr>
                      <m:num>
                        <m:r>
                          <a:rPr lang="en-US" altLang="ja-JP" b="0" i="1" smtClean="0">
                            <a:latin typeface="Cambria Math" charset="0"/>
                          </a:rPr>
                          <m:t>𝑑</m:t>
                        </m:r>
                      </m:num>
                      <m:den>
                        <m:r>
                          <a:rPr lang="en-US" altLang="ja-JP" i="1">
                            <a:latin typeface="Cambria Math" charset="0"/>
                          </a:rPr>
                          <m:t>𝜏</m:t>
                        </m:r>
                        <m:r>
                          <a:rPr lang="en-US" altLang="ja-JP" i="1">
                            <a:latin typeface="Cambria Math" charset="0"/>
                          </a:rPr>
                          <m:t>×</m:t>
                        </m:r>
                        <m:sSup>
                          <m:sSupPr>
                            <m:ctrlPr>
                              <a:rPr lang="en-US" altLang="ja-JP" i="1">
                                <a:latin typeface="Cambria Math" panose="02040503050406030204" pitchFamily="18" charset="0"/>
                              </a:rPr>
                            </m:ctrlPr>
                          </m:sSupPr>
                          <m:e>
                            <m:r>
                              <a:rPr lang="en-US" altLang="ja-JP" i="1">
                                <a:latin typeface="Cambria Math" charset="0"/>
                              </a:rPr>
                              <m:t>𝑒</m:t>
                            </m:r>
                          </m:e>
                          <m:sup>
                            <m:d>
                              <m:dPr>
                                <m:begChr m:val="{"/>
                                <m:endChr m:val="}"/>
                                <m:ctrlPr>
                                  <a:rPr lang="en-US" altLang="ja-JP" i="1">
                                    <a:latin typeface="Cambria Math" panose="02040503050406030204" pitchFamily="18" charset="0"/>
                                  </a:rPr>
                                </m:ctrlPr>
                              </m:dPr>
                              <m:e>
                                <m:f>
                                  <m:fPr>
                                    <m:ctrlPr>
                                      <a:rPr lang="en-US" altLang="ja-JP" i="1">
                                        <a:latin typeface="Cambria Math" panose="02040503050406030204" pitchFamily="18" charset="0"/>
                                      </a:rPr>
                                    </m:ctrlPr>
                                  </m:fPr>
                                  <m:num>
                                    <m:r>
                                      <a:rPr lang="en-US" altLang="ja-JP" i="1">
                                        <a:latin typeface="Cambria Math" charset="0"/>
                                      </a:rPr>
                                      <m:t>𝑚𝑎𝑥</m:t>
                                    </m:r>
                                  </m:num>
                                  <m:den>
                                    <m:r>
                                      <a:rPr lang="en-US" altLang="ja-JP" i="1">
                                        <a:latin typeface="Cambria Math" charset="0"/>
                                      </a:rPr>
                                      <m:t>𝜏</m:t>
                                    </m:r>
                                  </m:den>
                                </m:f>
                              </m:e>
                            </m:d>
                          </m:sup>
                        </m:sSup>
                      </m:den>
                    </m:f>
                  </m:oMath>
                </a14:m>
                <a:endParaRPr lang="en-US" altLang="ja-JP" b="0" dirty="0"/>
              </a:p>
              <a:p>
                <a:pPr lvl="1"/>
                <a:r>
                  <a:rPr lang="ja-JP" altLang="en-US" dirty="0"/>
                  <a:t>分母を調整し分類</a:t>
                </a:r>
                <a:r>
                  <a:rPr lang="en-US" altLang="ja-JP" dirty="0"/>
                  <a:t> (</a:t>
                </a:r>
                <a14:m>
                  <m:oMath xmlns:m="http://schemas.openxmlformats.org/officeDocument/2006/math">
                    <m:r>
                      <a:rPr lang="en-US" altLang="ja-JP" b="0" i="1" smtClean="0">
                        <a:latin typeface="Cambria Math" charset="0"/>
                      </a:rPr>
                      <m:t>𝑚𝑎𝑥</m:t>
                    </m:r>
                    <m:r>
                      <a:rPr lang="en-US" altLang="ja-JP" b="0" i="1" smtClean="0">
                        <a:latin typeface="Cambria Math" charset="0"/>
                      </a:rPr>
                      <m:t>= 64,</m:t>
                    </m:r>
                    <m:r>
                      <a:rPr lang="en-US" altLang="ja-JP" i="1">
                        <a:latin typeface="Cambria Math" charset="0"/>
                      </a:rPr>
                      <m:t>𝜏</m:t>
                    </m:r>
                    <m:r>
                      <a:rPr lang="en-US" altLang="ja-JP" i="1">
                        <a:latin typeface="Cambria Math" charset="0"/>
                      </a:rPr>
                      <m:t>=25</m:t>
                    </m:r>
                  </m:oMath>
                </a14:m>
                <a:r>
                  <a:rPr lang="en-US" altLang="ja-JP" dirty="0"/>
                  <a:t>)</a:t>
                </a:r>
              </a:p>
              <a:p>
                <a:pPr lvl="1"/>
                <a14:m>
                  <m:oMath xmlns:m="http://schemas.openxmlformats.org/officeDocument/2006/math">
                    <m:r>
                      <a:rPr lang="en-US" altLang="ja-JP" b="0" i="1" smtClean="0">
                        <a:latin typeface="Cambria Math" charset="0"/>
                      </a:rPr>
                      <m:t>𝑑</m:t>
                    </m:r>
                    <m:r>
                      <a:rPr lang="en-US" altLang="ja-JP" i="1">
                        <a:latin typeface="Cambria Math" charset="0"/>
                      </a:rPr>
                      <m:t>=</m:t>
                    </m:r>
                    <m:r>
                      <a:rPr lang="en-US" altLang="ja-JP" b="0" i="1" smtClean="0">
                        <a:latin typeface="Cambria Math" charset="0"/>
                      </a:rPr>
                      <m:t>8</m:t>
                    </m:r>
                  </m:oMath>
                </a14:m>
                <a:r>
                  <a:rPr lang="ja-JP" altLang="en-US" b="0" dirty="0"/>
                  <a:t> までは高い値を出力</a:t>
                </a:r>
                <a:r>
                  <a:rPr lang="en-US" altLang="ja-JP" b="0" dirty="0"/>
                  <a:t> (</a:t>
                </a:r>
                <a:r>
                  <a:rPr lang="ja-JP" altLang="en-US" dirty="0"/>
                  <a:t>類似していると</a:t>
                </a:r>
                <a:r>
                  <a:rPr lang="ja-JP" altLang="en-US" b="0" dirty="0"/>
                  <a:t>判定</a:t>
                </a:r>
                <a:r>
                  <a:rPr lang="en-US" altLang="ja-JP" b="0" dirty="0"/>
                  <a:t>)</a:t>
                </a:r>
              </a:p>
              <a:p>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charset="0"/>
                          </a:rPr>
                          <m:t>𝑟</m:t>
                        </m:r>
                      </m:e>
                      <m:sub>
                        <m:r>
                          <a:rPr lang="en-US" altLang="ja-JP" b="0" i="1" smtClean="0">
                            <a:latin typeface="Cambria Math" charset="0"/>
                          </a:rPr>
                          <m:t>𝑜𝑡h𝑒𝑟𝑠</m:t>
                        </m:r>
                      </m:sub>
                    </m:sSub>
                    <m:r>
                      <a:rPr lang="en-US" altLang="ja-JP" b="0" i="1" smtClean="0">
                        <a:latin typeface="Cambria Math" charset="0"/>
                      </a:rPr>
                      <m:t>=</m:t>
                    </m:r>
                    <m:f>
                      <m:fPr>
                        <m:ctrlPr>
                          <a:rPr lang="en-US" altLang="ja-JP" b="0" i="1" smtClean="0">
                            <a:latin typeface="Cambria Math" panose="02040503050406030204" pitchFamily="18" charset="0"/>
                          </a:rPr>
                        </m:ctrlPr>
                      </m:fPr>
                      <m:num>
                        <m:sSub>
                          <m:sSubPr>
                            <m:ctrlPr>
                              <a:rPr lang="en-US" altLang="ja-JP" i="1">
                                <a:latin typeface="Cambria Math" panose="02040503050406030204" pitchFamily="18" charset="0"/>
                              </a:rPr>
                            </m:ctrlPr>
                          </m:sSubPr>
                          <m:e>
                            <m:r>
                              <a:rPr lang="en-US" altLang="ja-JP" b="0" i="1" smtClean="0">
                                <a:latin typeface="Cambria Math" charset="0"/>
                              </a:rPr>
                              <m:t>| </m:t>
                            </m:r>
                            <m:r>
                              <a:rPr lang="en-US" altLang="ja-JP" i="1">
                                <a:latin typeface="Cambria Math" charset="0"/>
                              </a:rPr>
                              <m:t>𝑐</m:t>
                            </m:r>
                          </m:e>
                          <m:sub>
                            <m:r>
                              <a:rPr lang="en-US" altLang="ja-JP" i="1">
                                <a:latin typeface="Cambria Math" charset="0"/>
                              </a:rPr>
                              <m:t>𝑖</m:t>
                            </m:r>
                          </m:sub>
                        </m:sSub>
                        <m:r>
                          <a:rPr lang="en-US" altLang="ja-JP" b="0" i="1" smtClean="0">
                            <a:latin typeface="Cambria Math" charset="0"/>
                          </a:rPr>
                          <m:t> ∩ </m:t>
                        </m:r>
                        <m:sSub>
                          <m:sSubPr>
                            <m:ctrlPr>
                              <a:rPr lang="en-US" altLang="ja-JP" b="0" i="1" smtClean="0">
                                <a:latin typeface="Cambria Math" panose="02040503050406030204" pitchFamily="18" charset="0"/>
                              </a:rPr>
                            </m:ctrlPr>
                          </m:sSubPr>
                          <m:e>
                            <m:r>
                              <a:rPr lang="en-US" altLang="ja-JP" b="0" i="1" smtClean="0">
                                <a:latin typeface="Cambria Math" charset="0"/>
                              </a:rPr>
                              <m:t>𝑐</m:t>
                            </m:r>
                          </m:e>
                          <m:sub>
                            <m:r>
                              <a:rPr lang="en-US" altLang="ja-JP" b="0" i="1" smtClean="0">
                                <a:latin typeface="Cambria Math" charset="0"/>
                              </a:rPr>
                              <m:t>𝑗</m:t>
                            </m:r>
                          </m:sub>
                        </m:sSub>
                        <m:r>
                          <a:rPr lang="en-US" altLang="ja-JP" b="0" i="1" smtClean="0">
                            <a:latin typeface="Cambria Math" charset="0"/>
                          </a:rPr>
                          <m:t> |</m:t>
                        </m:r>
                      </m:num>
                      <m:den>
                        <m:sSub>
                          <m:sSubPr>
                            <m:ctrlPr>
                              <a:rPr lang="en-US" altLang="ja-JP" i="1">
                                <a:latin typeface="Cambria Math" panose="02040503050406030204" pitchFamily="18" charset="0"/>
                              </a:rPr>
                            </m:ctrlPr>
                          </m:sSubPr>
                          <m:e>
                            <m:r>
                              <a:rPr lang="en-US" altLang="ja-JP" i="1">
                                <a:latin typeface="Cambria Math" charset="0"/>
                              </a:rPr>
                              <m:t>| </m:t>
                            </m:r>
                            <m:r>
                              <a:rPr lang="en-US" altLang="ja-JP" i="1">
                                <a:latin typeface="Cambria Math" charset="0"/>
                              </a:rPr>
                              <m:t>𝑐</m:t>
                            </m:r>
                          </m:e>
                          <m:sub>
                            <m:r>
                              <a:rPr lang="en-US" altLang="ja-JP" i="1">
                                <a:latin typeface="Cambria Math" charset="0"/>
                              </a:rPr>
                              <m:t>𝑖</m:t>
                            </m:r>
                          </m:sub>
                        </m:sSub>
                        <m:r>
                          <a:rPr lang="en-US" altLang="ja-JP" i="1">
                            <a:latin typeface="Cambria Math" charset="0"/>
                          </a:rPr>
                          <m:t> </m:t>
                        </m:r>
                        <m:r>
                          <a:rPr lang="en-US" altLang="ja-JP" b="0" i="1" smtClean="0">
                            <a:latin typeface="Cambria Math" charset="0"/>
                          </a:rPr>
                          <m:t> ∪</m:t>
                        </m:r>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r>
                          <a:rPr lang="en-US" altLang="ja-JP" b="0" i="1" smtClean="0">
                            <a:latin typeface="Cambria Math" charset="0"/>
                          </a:rPr>
                          <m:t> |</m:t>
                        </m:r>
                      </m:den>
                    </m:f>
                  </m:oMath>
                </a14:m>
                <a:endParaRPr lang="en-US" altLang="ja-JP" b="0" dirty="0"/>
              </a:p>
              <a:p>
                <a:r>
                  <a:rPr lang="en-US" altLang="ja-JP" dirty="0"/>
                  <a:t>full-mode (</a:t>
                </a:r>
                <a:r>
                  <a:rPr lang="ja-JP" altLang="en-US" dirty="0"/>
                  <a:t>両方に注釈が存在</a:t>
                </a:r>
                <a:r>
                  <a:rPr lang="en-US" altLang="ja-JP" dirty="0"/>
                  <a:t>)</a:t>
                </a:r>
              </a:p>
              <a:p>
                <a:pPr lvl="1"/>
                <a14:m>
                  <m:oMath xmlns:m="http://schemas.openxmlformats.org/officeDocument/2006/math">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𝑝𝑒𝑟𝑐𝑒𝑝𝑡𝑢𝑎𝑙</m:t>
                        </m:r>
                      </m:sub>
                    </m:sSub>
                    <m:r>
                      <a:rPr lang="en-US" altLang="ja-JP" i="1" dirty="0" smtClean="0">
                        <a:latin typeface="Cambria Math" charset="0"/>
                      </a:rPr>
                      <m:t>=</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𝑚𝑒𝑚𝑒</m:t>
                        </m:r>
                      </m:sub>
                    </m:sSub>
                    <m:r>
                      <a:rPr lang="en-US" altLang="ja-JP" i="1" dirty="0" smtClean="0">
                        <a:latin typeface="Cambria Math" charset="0"/>
                      </a:rPr>
                      <m:t>=0.4, </m:t>
                    </m:r>
                    <m:r>
                      <a:rPr lang="en-US" altLang="ja-JP" b="0" i="1" dirty="0" smtClean="0">
                        <a:latin typeface="Cambria Math" charset="0"/>
                      </a:rPr>
                      <m:t> </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𝑝𝑒𝑜𝑝𝑙𝑒</m:t>
                        </m:r>
                      </m:sub>
                    </m:sSub>
                    <m:r>
                      <a:rPr lang="en-US" altLang="ja-JP" i="1" dirty="0" smtClean="0">
                        <a:latin typeface="Cambria Math" charset="0"/>
                      </a:rPr>
                      <m:t>=</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𝑐𝑢𝑙𝑡𝑢𝑟𝑒</m:t>
                        </m:r>
                      </m:sub>
                    </m:sSub>
                    <m:r>
                      <a:rPr lang="en-US" altLang="ja-JP" b="0" i="1" dirty="0" smtClean="0">
                        <a:latin typeface="Cambria Math" charset="0"/>
                      </a:rPr>
                      <m:t>=0.1</m:t>
                    </m:r>
                    <m:r>
                      <a:rPr lang="ja-JP" altLang="en-US" b="0" i="1" dirty="0" smtClean="0">
                        <a:latin typeface="Cambria Math" charset="0"/>
                      </a:rPr>
                      <m:t> </m:t>
                    </m:r>
                  </m:oMath>
                </a14:m>
                <a:endParaRPr lang="en-US" altLang="ja-JP" dirty="0"/>
              </a:p>
              <a:p>
                <a:r>
                  <a:rPr lang="en-US" altLang="ja-JP" dirty="0"/>
                  <a:t>p</a:t>
                </a:r>
                <a:r>
                  <a:rPr kumimoji="1" lang="en-US" altLang="ja-JP" dirty="0"/>
                  <a:t>artial-mode (</a:t>
                </a:r>
                <a:r>
                  <a:rPr kumimoji="1" lang="ja-JP" altLang="en-US" dirty="0"/>
                  <a:t>片方のみに注釈が存在</a:t>
                </a:r>
                <a:r>
                  <a:rPr kumimoji="1" lang="en-US" altLang="ja-JP" dirty="0"/>
                  <a:t>)</a:t>
                </a:r>
              </a:p>
              <a:p>
                <a:pPr lvl="1"/>
                <a14:m>
                  <m:oMath xmlns:m="http://schemas.openxmlformats.org/officeDocument/2006/math">
                    <m:sSub>
                      <m:sSubPr>
                        <m:ctrlPr>
                          <a:rPr lang="en-US" altLang="ja-JP" i="1" dirty="0">
                            <a:latin typeface="Cambria Math" panose="02040503050406030204" pitchFamily="18" charset="0"/>
                          </a:rPr>
                        </m:ctrlPr>
                      </m:sSubPr>
                      <m:e>
                        <m:r>
                          <a:rPr lang="en-US" altLang="ja-JP" i="1" dirty="0">
                            <a:latin typeface="Cambria Math" charset="0"/>
                          </a:rPr>
                          <m:t>𝑤</m:t>
                        </m:r>
                      </m:e>
                      <m:sub>
                        <m:r>
                          <a:rPr lang="en-US" altLang="ja-JP" i="1" dirty="0">
                            <a:latin typeface="Cambria Math" charset="0"/>
                          </a:rPr>
                          <m:t>𝑝𝑒𝑟𝑐𝑒𝑝𝑡𝑢𝑎𝑙</m:t>
                        </m:r>
                      </m:sub>
                    </m:sSub>
                  </m:oMath>
                </a14:m>
                <a:r>
                  <a:rPr kumimoji="1" lang="en-US" altLang="ja-JP" dirty="0"/>
                  <a:t> = 1 </a:t>
                </a:r>
                <a:r>
                  <a:rPr kumimoji="1" lang="ja-JP" altLang="en-US" dirty="0"/>
                  <a:t>それ以外は</a:t>
                </a:r>
                <a:r>
                  <a:rPr lang="en-US" altLang="ja-JP" dirty="0"/>
                  <a:t> 0</a:t>
                </a:r>
                <a:endParaRPr kumimoji="1" lang="en-US" altLang="ja-JP" dirty="0"/>
              </a:p>
              <a:p>
                <a:pPr lvl="1"/>
                <a:endParaRPr kumimoji="1" lang="en-US" altLang="ja-JP" dirty="0"/>
              </a:p>
              <a:p>
                <a:endParaRPr kumimoji="1" lang="en-US" altLang="ja-JP"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28650" y="1171579"/>
                <a:ext cx="7886700" cy="6012991"/>
              </a:xfrm>
              <a:blipFill rotWithShape="0">
                <a:blip r:embed="rId3"/>
                <a:stretch>
                  <a:fillRect l="-1005" t="-1418"/>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20</a:t>
            </a:fld>
            <a:endParaRPr kumimoji="1" lang="ja-JP" altLang="en-US"/>
          </a:p>
        </p:txBody>
      </p:sp>
    </p:spTree>
    <p:extLst>
      <p:ext uri="{BB962C8B-B14F-4D97-AF65-F5344CB8AC3E}">
        <p14:creationId xmlns:p14="http://schemas.microsoft.com/office/powerpoint/2010/main" val="29311173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21</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706475" y="6243246"/>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5094093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A565C461-FA12-814C-9F13-11ED2C8B5BA2}"/>
              </a:ext>
            </a:extLst>
          </p:cNvPr>
          <p:cNvSpPr>
            <a:spLocks noGrp="1"/>
          </p:cNvSpPr>
          <p:nvPr>
            <p:ph idx="1"/>
          </p:nvPr>
        </p:nvSpPr>
        <p:spPr/>
        <p:txBody>
          <a:bodyPr/>
          <a:lstStyle/>
          <a:p>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8F503B14-D28A-2743-873D-C4EE2FE17536}"/>
              </a:ext>
            </a:extLst>
          </p:cNvPr>
          <p:cNvSpPr>
            <a:spLocks noGrp="1"/>
          </p:cNvSpPr>
          <p:nvPr>
            <p:ph type="sldNum" sz="quarter" idx="12"/>
          </p:nvPr>
        </p:nvSpPr>
        <p:spPr/>
        <p:txBody>
          <a:bodyPr/>
          <a:lstStyle/>
          <a:p>
            <a:fld id="{3E48B941-74AF-4648-A5A2-DF81533F4F8C}" type="slidenum">
              <a:rPr kumimoji="1" lang="ja-JP" altLang="en-US" smtClean="0"/>
              <a:t>22</a:t>
            </a:fld>
            <a:endParaRPr kumimoji="1" lang="ja-JP" altLang="en-US" dirty="0"/>
          </a:p>
        </p:txBody>
      </p:sp>
      <p:sp>
        <p:nvSpPr>
          <p:cNvPr id="4" name="タイトル 3">
            <a:extLst>
              <a:ext uri="{FF2B5EF4-FFF2-40B4-BE49-F238E27FC236}">
                <a16:creationId xmlns:a16="http://schemas.microsoft.com/office/drawing/2014/main" id="{F4BC0289-E461-1943-9ADE-1078C1546669}"/>
              </a:ext>
            </a:extLst>
          </p:cNvPr>
          <p:cNvSpPr>
            <a:spLocks noGrp="1"/>
          </p:cNvSpPr>
          <p:nvPr>
            <p:ph type="title"/>
          </p:nvPr>
        </p:nvSpPr>
        <p:spPr>
          <a:xfrm>
            <a:off x="613775" y="142876"/>
            <a:ext cx="7915864" cy="883163"/>
          </a:xfrm>
        </p:spPr>
        <p:txBody>
          <a:bodyPr/>
          <a:lstStyle/>
          <a:p>
            <a:r>
              <a:rPr lang="ja-JP" altLang="en-US"/>
              <a:t>付録｜ミームのまとめサイト</a:t>
            </a:r>
            <a:endParaRPr kumimoji="1" lang="ja-JP" altLang="en-US"/>
          </a:p>
        </p:txBody>
      </p:sp>
      <p:sp>
        <p:nvSpPr>
          <p:cNvPr id="5" name="スライド番号プレースホルダー 3">
            <a:extLst>
              <a:ext uri="{FF2B5EF4-FFF2-40B4-BE49-F238E27FC236}">
                <a16:creationId xmlns:a16="http://schemas.microsoft.com/office/drawing/2014/main" id="{230D312D-D452-8C4D-8B6E-5B02F295DC7B}"/>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22</a:t>
            </a:fld>
            <a:endParaRPr lang="ja-JP" altLang="en-US"/>
          </a:p>
        </p:txBody>
      </p:sp>
      <mc:AlternateContent xmlns:mc="http://schemas.openxmlformats.org/markup-compatibility/2006">
        <mc:Choice xmlns:a14="http://schemas.microsoft.com/office/drawing/2010/main" Requires="a14">
          <p:graphicFrame>
            <p:nvGraphicFramePr>
              <p:cNvPr id="6" name="表 5">
                <a:extLst>
                  <a:ext uri="{FF2B5EF4-FFF2-40B4-BE49-F238E27FC236}">
                    <a16:creationId xmlns:a16="http://schemas.microsoft.com/office/drawing/2014/main" id="{6AABB8F2-0B9D-F84D-805F-7DC263797154}"/>
                  </a:ext>
                </a:extLst>
              </p:cNvPr>
              <p:cNvGraphicFramePr>
                <a:graphicFrameLocks noGrp="1"/>
              </p:cNvGraphicFramePr>
              <p:nvPr>
                <p:extLst>
                  <p:ext uri="{D42A27DB-BD31-4B8C-83A1-F6EECF244321}">
                    <p14:modId xmlns:p14="http://schemas.microsoft.com/office/powerpoint/2010/main" val="2808224489"/>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p:graphicFrame>
            <p:nvGraphicFramePr>
              <p:cNvPr id="6" name="表 5">
                <a:extLst>
                  <a:ext uri="{FF2B5EF4-FFF2-40B4-BE49-F238E27FC236}">
                    <a16:creationId xmlns:a16="http://schemas.microsoft.com/office/drawing/2014/main" id="{6AABB8F2-0B9D-F84D-805F-7DC263797154}"/>
                  </a:ext>
                </a:extLst>
              </p:cNvPr>
              <p:cNvGraphicFramePr>
                <a:graphicFrameLocks noGrp="1"/>
              </p:cNvGraphicFramePr>
              <p:nvPr>
                <p:extLst>
                  <p:ext uri="{D42A27DB-BD31-4B8C-83A1-F6EECF244321}">
                    <p14:modId xmlns:p14="http://schemas.microsoft.com/office/powerpoint/2010/main" val="2808224489"/>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2"/>
                          <a:stretch>
                            <a:fillRect l="-154902" t="-102778" r="-402941" b="-219444"/>
                          </a:stretch>
                        </a:blipFill>
                      </a:tcPr>
                    </a:tc>
                    <a:tc>
                      <a:txBody>
                        <a:bodyPr/>
                        <a:lstStyle/>
                        <a:p>
                          <a:endParaRPr lang="ja-JP"/>
                        </a:p>
                      </a:txBody>
                      <a:tcPr marL="109954" marR="109954" marT="54977" marB="54977">
                        <a:blipFill>
                          <a:blip r:embed="rId2"/>
                          <a:stretch>
                            <a:fillRect l="-254902" t="-102778" r="-302941" b="-219444"/>
                          </a:stretch>
                        </a:blipFill>
                      </a:tcPr>
                    </a:tc>
                    <a:tc>
                      <a:txBody>
                        <a:bodyPr/>
                        <a:lstStyle/>
                        <a:p>
                          <a:endParaRPr lang="ja-JP"/>
                        </a:p>
                      </a:txBody>
                      <a:tcPr marL="109954" marR="109954" marT="54977" marB="54977">
                        <a:blipFill>
                          <a:blip r:embed="rId2"/>
                          <a:stretch>
                            <a:fillRect l="-351456" t="-102778" r="-200000" b="-219444"/>
                          </a:stretch>
                        </a:blipFill>
                      </a:tcPr>
                    </a:tc>
                    <a:tc>
                      <a:txBody>
                        <a:bodyPr/>
                        <a:lstStyle/>
                        <a:p>
                          <a:endParaRPr lang="ja-JP"/>
                        </a:p>
                      </a:txBody>
                      <a:tcPr marL="109954" marR="109954" marT="54977" marB="54977">
                        <a:blipFill>
                          <a:blip r:embed="rId2"/>
                          <a:stretch>
                            <a:fillRect l="-455882" t="-102778" r="-101961" b="-219444"/>
                          </a:stretch>
                        </a:blipFill>
                      </a:tcPr>
                    </a:tc>
                    <a:tc>
                      <a:txBody>
                        <a:bodyPr/>
                        <a:lstStyle/>
                        <a:p>
                          <a:endParaRPr lang="ja-JP"/>
                        </a:p>
                      </a:txBody>
                      <a:tcPr marL="109954" marR="109954" marT="54977" marB="54977">
                        <a:blipFill>
                          <a:blip r:embed="rId2"/>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2"/>
                          <a:stretch>
                            <a:fillRect l="-154902" t="-208571" r="-402941" b="-125714"/>
                          </a:stretch>
                        </a:blipFill>
                      </a:tcPr>
                    </a:tc>
                    <a:tc>
                      <a:txBody>
                        <a:bodyPr/>
                        <a:lstStyle/>
                        <a:p>
                          <a:endParaRPr lang="ja-JP"/>
                        </a:p>
                      </a:txBody>
                      <a:tcPr marL="109954" marR="109954" marT="54977" marB="54977">
                        <a:blipFill>
                          <a:blip r:embed="rId2"/>
                          <a:stretch>
                            <a:fillRect l="-254902" t="-208571" r="-302941" b="-125714"/>
                          </a:stretch>
                        </a:blipFill>
                      </a:tcPr>
                    </a:tc>
                    <a:tc>
                      <a:txBody>
                        <a:bodyPr/>
                        <a:lstStyle/>
                        <a:p>
                          <a:endParaRPr lang="ja-JP"/>
                        </a:p>
                      </a:txBody>
                      <a:tcPr marL="109954" marR="109954" marT="54977" marB="54977">
                        <a:blipFill>
                          <a:blip r:embed="rId2"/>
                          <a:stretch>
                            <a:fillRect l="-351456" t="-208571" r="-200000" b="-125714"/>
                          </a:stretch>
                        </a:blipFill>
                      </a:tcPr>
                    </a:tc>
                    <a:tc>
                      <a:txBody>
                        <a:bodyPr/>
                        <a:lstStyle/>
                        <a:p>
                          <a:endParaRPr lang="ja-JP"/>
                        </a:p>
                      </a:txBody>
                      <a:tcPr marL="109954" marR="109954" marT="54977" marB="54977">
                        <a:blipFill>
                          <a:blip r:embed="rId2"/>
                          <a:stretch>
                            <a:fillRect l="-455882" t="-208571" r="-101961" b="-125714"/>
                          </a:stretch>
                        </a:blipFill>
                      </a:tcPr>
                    </a:tc>
                    <a:tc>
                      <a:txBody>
                        <a:bodyPr/>
                        <a:lstStyle/>
                        <a:p>
                          <a:endParaRPr lang="ja-JP"/>
                        </a:p>
                      </a:txBody>
                      <a:tcPr marL="109954" marR="109954" marT="54977" marB="54977">
                        <a:blipFill>
                          <a:blip r:embed="rId2"/>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2"/>
                          <a:stretch>
                            <a:fillRect l="-154902" t="-300000" r="-402941" b="-22222"/>
                          </a:stretch>
                        </a:blipFill>
                      </a:tcPr>
                    </a:tc>
                    <a:tc>
                      <a:txBody>
                        <a:bodyPr/>
                        <a:lstStyle/>
                        <a:p>
                          <a:endParaRPr lang="ja-JP"/>
                        </a:p>
                      </a:txBody>
                      <a:tcPr marL="109954" marR="109954" marT="54977" marB="54977">
                        <a:blipFill>
                          <a:blip r:embed="rId2"/>
                          <a:stretch>
                            <a:fillRect l="-254902" t="-300000" r="-302941" b="-22222"/>
                          </a:stretch>
                        </a:blipFill>
                      </a:tcPr>
                    </a:tc>
                    <a:tc>
                      <a:txBody>
                        <a:bodyPr/>
                        <a:lstStyle/>
                        <a:p>
                          <a:endParaRPr lang="ja-JP"/>
                        </a:p>
                      </a:txBody>
                      <a:tcPr marL="109954" marR="109954" marT="54977" marB="54977">
                        <a:blipFill>
                          <a:blip r:embed="rId2"/>
                          <a:stretch>
                            <a:fillRect l="-351456" t="-300000" r="-200000" b="-22222"/>
                          </a:stretch>
                        </a:blipFill>
                      </a:tcPr>
                    </a:tc>
                    <a:tc>
                      <a:txBody>
                        <a:bodyPr/>
                        <a:lstStyle/>
                        <a:p>
                          <a:endParaRPr lang="ja-JP"/>
                        </a:p>
                      </a:txBody>
                      <a:tcPr marL="109954" marR="109954" marT="54977" marB="54977">
                        <a:blipFill>
                          <a:blip r:embed="rId2"/>
                          <a:stretch>
                            <a:fillRect l="-455882" t="-300000" r="-101961" b="-22222"/>
                          </a:stretch>
                        </a:blipFill>
                      </a:tcPr>
                    </a:tc>
                    <a:tc>
                      <a:txBody>
                        <a:bodyPr/>
                        <a:lstStyle/>
                        <a:p>
                          <a:endParaRPr lang="ja-JP"/>
                        </a:p>
                      </a:txBody>
                      <a:tcPr marL="109954" marR="109954" marT="54977" marB="54977">
                        <a:blipFill>
                          <a:blip r:embed="rId2"/>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正方形/長方形 6">
            <a:extLst>
              <a:ext uri="{FF2B5EF4-FFF2-40B4-BE49-F238E27FC236}">
                <a16:creationId xmlns:a16="http://schemas.microsoft.com/office/drawing/2014/main" id="{0984006A-2FD3-774E-8B0A-05C55C410DB8}"/>
              </a:ext>
            </a:extLst>
          </p:cNvPr>
          <p:cNvSpPr/>
          <p:nvPr/>
        </p:nvSpPr>
        <p:spPr>
          <a:xfrm>
            <a:off x="1294280" y="4103771"/>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
        <p:nvSpPr>
          <p:cNvPr id="8" name="左中かっこ 7">
            <a:extLst>
              <a:ext uri="{FF2B5EF4-FFF2-40B4-BE49-F238E27FC236}">
                <a16:creationId xmlns:a16="http://schemas.microsoft.com/office/drawing/2014/main" id="{5D595E4B-2A91-9848-935C-10541F9AE388}"/>
              </a:ext>
            </a:extLst>
          </p:cNvPr>
          <p:cNvSpPr/>
          <p:nvPr/>
        </p:nvSpPr>
        <p:spPr>
          <a:xfrm rot="5400000">
            <a:off x="6193081" y="3569803"/>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981A2F3C-A109-CC43-83DA-34266DE0C3EA}"/>
              </a:ext>
            </a:extLst>
          </p:cNvPr>
          <p:cNvSpPr/>
          <p:nvPr/>
        </p:nvSpPr>
        <p:spPr>
          <a:xfrm>
            <a:off x="5854922" y="442824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10" name="正方形/長方形 9">
            <a:extLst>
              <a:ext uri="{FF2B5EF4-FFF2-40B4-BE49-F238E27FC236}">
                <a16:creationId xmlns:a16="http://schemas.microsoft.com/office/drawing/2014/main" id="{B34BFE5A-D7A8-9A43-921B-BFE16AD07E9C}"/>
              </a:ext>
            </a:extLst>
          </p:cNvPr>
          <p:cNvSpPr/>
          <p:nvPr/>
        </p:nvSpPr>
        <p:spPr>
          <a:xfrm>
            <a:off x="3039581" y="441325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
        <p:nvSpPr>
          <p:cNvPr id="11" name="左中かっこ 10">
            <a:extLst>
              <a:ext uri="{FF2B5EF4-FFF2-40B4-BE49-F238E27FC236}">
                <a16:creationId xmlns:a16="http://schemas.microsoft.com/office/drawing/2014/main" id="{D0C71E48-50C5-0445-81DC-6BDCBEF90772}"/>
              </a:ext>
            </a:extLst>
          </p:cNvPr>
          <p:cNvSpPr/>
          <p:nvPr/>
        </p:nvSpPr>
        <p:spPr>
          <a:xfrm rot="5400000">
            <a:off x="3617271" y="3557311"/>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2" name="コンテンツ プレースホルダー 2">
            <a:extLst>
              <a:ext uri="{FF2B5EF4-FFF2-40B4-BE49-F238E27FC236}">
                <a16:creationId xmlns:a16="http://schemas.microsoft.com/office/drawing/2014/main" id="{099046B7-5203-814B-ABCF-A90CCBF4313C}"/>
              </a:ext>
            </a:extLst>
          </p:cNvPr>
          <p:cNvSpPr txBox="1">
            <a:spLocks/>
          </p:cNvSpPr>
          <p:nvPr/>
        </p:nvSpPr>
        <p:spPr>
          <a:xfrm>
            <a:off x="628650" y="1171579"/>
            <a:ext cx="8020050" cy="39400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2"/>
                </a:solidFill>
              </a:rPr>
              <a:t> </a:t>
            </a:r>
            <a:r>
              <a:rPr lang="en-US" altLang="ja-JP" b="1" dirty="0">
                <a:solidFill>
                  <a:schemeClr val="accent1"/>
                </a:solidFill>
              </a:rPr>
              <a:t>Know Your Meme (KYM)</a:t>
            </a:r>
          </a:p>
          <a:p>
            <a:pPr lvl="1"/>
            <a:r>
              <a:rPr lang="ja-JP" altLang="en-US" b="1"/>
              <a:t>ミームの辞書をまとめたクラウドソーシングサービス</a:t>
            </a:r>
            <a:endParaRPr lang="en-US" altLang="ja-JP" b="1" dirty="0"/>
          </a:p>
          <a:p>
            <a:pPr lvl="1"/>
            <a:r>
              <a:rPr lang="ja-JP" altLang="en-US"/>
              <a:t>ミームに対して役立つメタデータを供給</a:t>
            </a:r>
            <a:endParaRPr lang="en-US" altLang="ja-JP" dirty="0"/>
          </a:p>
          <a:p>
            <a:pPr lvl="2"/>
            <a:r>
              <a:rPr lang="ja-JP" altLang="en-US"/>
              <a:t>キーワードタグ</a:t>
            </a:r>
            <a:endParaRPr lang="en-US" altLang="ja-JP" dirty="0"/>
          </a:p>
          <a:p>
            <a:pPr lvl="2"/>
            <a:r>
              <a:rPr lang="ja-JP" altLang="en-US"/>
              <a:t>説明</a:t>
            </a:r>
            <a:endParaRPr lang="en-US" altLang="ja-JP" dirty="0"/>
          </a:p>
          <a:p>
            <a:pPr lvl="2"/>
            <a:r>
              <a:rPr lang="ja-JP" altLang="en-US"/>
              <a:t>例</a:t>
            </a:r>
            <a:endParaRPr lang="en-US" altLang="ja-JP" dirty="0"/>
          </a:p>
          <a:p>
            <a:pPr lvl="2"/>
            <a:r>
              <a:rPr lang="ja-JP" altLang="en-US"/>
              <a:t>イメージギャラリー</a:t>
            </a:r>
            <a:endParaRPr lang="en-US" altLang="ja-JP" dirty="0"/>
          </a:p>
          <a:p>
            <a:pPr lvl="1"/>
            <a:endParaRPr lang="en-US" altLang="ja-JP" dirty="0"/>
          </a:p>
          <a:p>
            <a:endParaRPr lang="ja-JP" altLang="en-US" dirty="0"/>
          </a:p>
        </p:txBody>
      </p:sp>
    </p:spTree>
    <p:extLst>
      <p:ext uri="{BB962C8B-B14F-4D97-AF65-F5344CB8AC3E}">
        <p14:creationId xmlns:p14="http://schemas.microsoft.com/office/powerpoint/2010/main" val="2941303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a:t>
            </a:r>
            <a:r>
              <a:rPr lang="en-US" altLang="ja-JP" baseline="30000" dirty="0"/>
              <a:t>[1]</a:t>
            </a:r>
            <a:r>
              <a:rPr lang="en-US" altLang="ja-JP" dirty="0"/>
              <a:t>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a:t>
            </a:r>
            <a:r>
              <a:rPr lang="en-US" altLang="ja-JP" baseline="30000" dirty="0"/>
              <a:t>[2] </a:t>
            </a:r>
          </a:p>
          <a:p>
            <a:r>
              <a:rPr lang="en-US" altLang="ja-JP" dirty="0"/>
              <a:t> 4chan,</a:t>
            </a:r>
            <a:r>
              <a:rPr lang="ja-JP" altLang="en-US"/>
              <a:t> </a:t>
            </a:r>
            <a:r>
              <a:rPr lang="en-US" altLang="ja-JP" dirty="0"/>
              <a:t>Reddit </a:t>
            </a:r>
            <a:r>
              <a:rPr lang="ja-JP" altLang="en-US"/>
              <a:t>で口汚い言葉を用いた投稿の検知</a:t>
            </a:r>
            <a:r>
              <a:rPr lang="en-US" altLang="ja-JP" dirty="0"/>
              <a:t> </a:t>
            </a:r>
            <a:r>
              <a:rPr lang="en-US" altLang="ja-JP" baseline="30000" dirty="0"/>
              <a:t>[3]</a:t>
            </a:r>
            <a:endParaRPr lang="ja-JP" altLang="en-US" baseline="3000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600164"/>
          </a:xfrm>
          <a:prstGeom prst="rect">
            <a:avLst/>
          </a:prstGeom>
        </p:spPr>
        <p:txBody>
          <a:bodyPr wrap="square">
            <a:spAutoFit/>
          </a:bodyPr>
          <a:lstStyle/>
          <a:p>
            <a:r>
              <a:rPr lang="en-US" altLang="ja-JP" sz="1100" dirty="0"/>
              <a:t>[1]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[2] </a:t>
            </a:r>
            <a:r>
              <a:rPr lang="en" altLang="ja-JP" sz="1100" dirty="0"/>
              <a:t>L. A. Adamic, T. M. Lento, E. Adar, and P. C. Ng. Information Evolution in Social Networks. In WSDM, 2016.</a:t>
            </a:r>
          </a:p>
          <a:p>
            <a:r>
              <a:rPr lang="en" altLang="ja-JP" sz="1100" dirty="0"/>
              <a:t>[3] E. Chandrasekharan, et al.,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7" y="3033132"/>
            <a:ext cx="7943384" cy="2932662"/>
            <a:chOff x="602167" y="3166946"/>
            <a:chExt cx="8318809" cy="3500560"/>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338904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1"/>
                  </a:solidFill>
                  <a:latin typeface="Helvetica Neue 本文" charset="0"/>
                </a:rPr>
                <a:t> </a:t>
              </a:r>
              <a:r>
                <a:rPr lang="ja-JP" altLang="en-US" b="1" u="sng">
                  <a:solidFill>
                    <a:schemeClr val="accent1"/>
                  </a:solidFill>
                  <a:latin typeface="Helvetica Neue 本文" charset="0"/>
                </a:rPr>
                <a:t>検証対象外の</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データセットへの適用は不可能</a:t>
              </a:r>
              <a:endParaRPr lang="en-US" altLang="ja-JP" b="1" dirty="0">
                <a:solidFill>
                  <a:schemeClr val="accent1"/>
                </a:solidFill>
              </a:endParaRPr>
            </a:p>
            <a:p>
              <a:pPr lvl="1"/>
              <a:r>
                <a:rPr lang="ja-JP" altLang="en-US" b="1"/>
                <a:t>複数</a:t>
              </a:r>
              <a:r>
                <a:rPr lang="en-US" altLang="ja-JP" b="1" dirty="0"/>
                <a:t> SNS </a:t>
              </a:r>
              <a:r>
                <a:rPr lang="ja-JP" altLang="en-US" b="1"/>
                <a:t>のミームを意味付けが必要</a:t>
              </a:r>
              <a:endParaRPr lang="en-US" altLang="ja-JP" b="1" dirty="0"/>
            </a:p>
            <a:p>
              <a:pPr marL="914400" lvl="2" indent="0">
                <a:buNone/>
              </a:pPr>
              <a:r>
                <a:rPr lang="en-US" altLang="ja-JP" dirty="0"/>
                <a:t>→ </a:t>
              </a:r>
              <a:r>
                <a:rPr lang="ja-JP" altLang="en-US"/>
                <a:t>ハッシュ化した画像のクラスタリングを実施</a:t>
              </a:r>
              <a:endParaRPr lang="en-US" altLang="ja-JP" dirty="0"/>
            </a:p>
            <a:p>
              <a:r>
                <a:rPr lang="en-US" altLang="ja-JP" b="1" dirty="0">
                  <a:solidFill>
                    <a:schemeClr val="accent1"/>
                  </a:solidFill>
                </a:rPr>
                <a:t> </a:t>
              </a:r>
              <a:r>
                <a:rPr lang="ja-JP" altLang="en-US" b="1" u="sng">
                  <a:solidFill>
                    <a:schemeClr val="accent1"/>
                  </a:solidFill>
                </a:rPr>
                <a:t>ミームの発生元となる</a:t>
              </a:r>
              <a:r>
                <a:rPr lang="en-US" altLang="ja-JP" b="1" u="sng" dirty="0">
                  <a:solidFill>
                    <a:schemeClr val="accent1"/>
                  </a:solidFill>
                </a:rPr>
                <a:t> SNS </a:t>
              </a:r>
              <a:r>
                <a:rPr lang="ja-JP" altLang="en-US" b="1" u="sng">
                  <a:solidFill>
                    <a:schemeClr val="accent1"/>
                  </a:solidFill>
                </a:rPr>
                <a:t>の未調査</a:t>
              </a:r>
            </a:p>
            <a:p>
              <a:pPr lvl="1"/>
              <a:r>
                <a:rPr lang="ja-JP" altLang="en-US" b="1"/>
                <a:t>複数 </a:t>
              </a:r>
              <a:r>
                <a:rPr lang="en" altLang="ja-JP" b="1" dirty="0"/>
                <a:t>SNS </a:t>
              </a:r>
              <a:r>
                <a:rPr lang="ja-JP" altLang="en-US" b="1"/>
                <a:t>間のミームの伝搬の検知が必要</a:t>
              </a:r>
              <a:endParaRPr lang="en-US" altLang="ja-JP" b="1" dirty="0"/>
            </a:p>
            <a:p>
              <a:pPr marL="914400" lvl="2" indent="0">
                <a:buNone/>
              </a:pPr>
              <a:r>
                <a:rPr lang="ja-JP" altLang="en-US"/>
                <a:t>→ 伝搬性をもつ事象を表現できるモデルを作成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3352205"/>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dirty="0"/>
              <a:t> </a:t>
            </a:r>
            <a:r>
              <a:rPr lang="ja-JP" altLang="en-US"/>
              <a:t>調査対象の</a:t>
            </a:r>
            <a:r>
              <a:rPr lang="en-US" altLang="ja-JP" dirty="0"/>
              <a:t> SNS</a:t>
            </a:r>
            <a:endParaRPr lang="en-US" altLang="ja-JP" b="1" dirty="0">
              <a:solidFill>
                <a:schemeClr val="accent1"/>
              </a:solidFill>
            </a:endParaRPr>
          </a:p>
          <a:p>
            <a:pPr lvl="1"/>
            <a:r>
              <a:rPr lang="en-US" altLang="ja-JP" b="1" dirty="0">
                <a:solidFill>
                  <a:schemeClr val="accent1"/>
                </a:solidFill>
              </a:rPr>
              <a:t>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marL="0" indent="0">
              <a:buNone/>
            </a:pPr>
            <a:endParaRPr lang="en-US" altLang="ja-JP" b="1" dirty="0">
              <a:solidFill>
                <a:schemeClr val="accent1"/>
              </a:solidFill>
            </a:endParaRPr>
          </a:p>
          <a:p>
            <a:pPr marL="0" indent="0">
              <a:buNone/>
            </a:pPr>
            <a:endParaRPr lang="en-US" altLang="ja-JP" sz="800" b="1" dirty="0">
              <a:solidFill>
                <a:schemeClr val="accent1"/>
              </a:solidFill>
            </a:endParaRPr>
          </a:p>
          <a:p>
            <a:pPr lvl="1"/>
            <a:r>
              <a:rPr lang="en-US" altLang="ja-JP" b="1" dirty="0">
                <a:solidFill>
                  <a:schemeClr val="accent1"/>
                </a:solidFill>
              </a:rPr>
              <a:t>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pPr lvl="1"/>
            <a:endParaRPr lang="en-US" altLang="ja-JP" b="1" dirty="0">
              <a:solidFill>
                <a:schemeClr val="accent1"/>
              </a:solidFill>
            </a:endParaRPr>
          </a:p>
          <a:p>
            <a:pPr lvl="1"/>
            <a:endParaRPr lang="en-US" altLang="ja-JP" sz="1200" dirty="0">
              <a:solidFill>
                <a:schemeClr val="accent1"/>
              </a:solidFill>
            </a:endParaRPr>
          </a:p>
          <a:p>
            <a:r>
              <a:rPr lang="en-US" altLang="ja-JP" dirty="0">
                <a:solidFill>
                  <a:schemeClr val="accent1"/>
                </a:solidFill>
              </a:rPr>
              <a:t> </a:t>
            </a:r>
            <a:r>
              <a:rPr lang="ja-JP" altLang="en-US"/>
              <a:t>ミームのまとめサイト</a:t>
            </a:r>
            <a:r>
              <a:rPr lang="en-US" altLang="ja-JP" dirty="0"/>
              <a:t> (</a:t>
            </a:r>
            <a:r>
              <a:rPr lang="ja-JP" altLang="en-US"/>
              <a:t>キュレーションサービス</a:t>
            </a:r>
            <a:r>
              <a:rPr lang="en-US" altLang="ja-JP" dirty="0"/>
              <a:t>)</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3515932" y="1053784"/>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3722541704"/>
              </p:ext>
            </p:extLst>
          </p:nvPr>
        </p:nvGraphicFramePr>
        <p:xfrm>
          <a:off x="1169894" y="1968877"/>
          <a:ext cx="7858196" cy="1188720"/>
        </p:xfrm>
        <a:graphic>
          <a:graphicData uri="http://schemas.openxmlformats.org/drawingml/2006/table">
            <a:tbl>
              <a:tblPr firstRow="1" bandRow="1">
                <a:tableStyleId>{5C22544A-7EE6-4342-B048-85BDC9FD1C3A}</a:tableStyleId>
              </a:tblPr>
              <a:tblGrid>
                <a:gridCol w="2213019">
                  <a:extLst>
                    <a:ext uri="{9D8B030D-6E8A-4147-A177-3AD203B41FA5}">
                      <a16:colId xmlns:a16="http://schemas.microsoft.com/office/drawing/2014/main" val="1266716113"/>
                    </a:ext>
                  </a:extLst>
                </a:gridCol>
                <a:gridCol w="5645177">
                  <a:extLst>
                    <a:ext uri="{9D8B030D-6E8A-4147-A177-3AD203B41FA5}">
                      <a16:colId xmlns:a16="http://schemas.microsoft.com/office/drawing/2014/main" val="4200842912"/>
                    </a:ext>
                  </a:extLst>
                </a:gridCol>
              </a:tblGrid>
              <a:tr h="342453">
                <a:tc>
                  <a:txBody>
                    <a:bodyPr/>
                    <a:lstStyle/>
                    <a:p>
                      <a:r>
                        <a:rPr kumimoji="1" lang="ja-JP" altLang="en-US" sz="2000">
                          <a:latin typeface="Meiryo" panose="020B0604030504040204" pitchFamily="34" charset="-128"/>
                          <a:ea typeface="Meiryo" panose="020B0604030504040204" pitchFamily="34" charset="-128"/>
                        </a:rPr>
                        <a:t>ウェブサイト名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1376716375"/>
              </p:ext>
            </p:extLst>
          </p:nvPr>
        </p:nvGraphicFramePr>
        <p:xfrm>
          <a:off x="1169894" y="3573029"/>
          <a:ext cx="7858196" cy="1584960"/>
        </p:xfrm>
        <a:graphic>
          <a:graphicData uri="http://schemas.openxmlformats.org/drawingml/2006/table">
            <a:tbl>
              <a:tblPr firstRow="1" bandRow="1">
                <a:tableStyleId>{5C22544A-7EE6-4342-B048-85BDC9FD1C3A}</a:tableStyleId>
              </a:tblPr>
              <a:tblGrid>
                <a:gridCol w="2213017">
                  <a:extLst>
                    <a:ext uri="{9D8B030D-6E8A-4147-A177-3AD203B41FA5}">
                      <a16:colId xmlns:a16="http://schemas.microsoft.com/office/drawing/2014/main" val="1266716113"/>
                    </a:ext>
                  </a:extLst>
                </a:gridCol>
                <a:gridCol w="5645179">
                  <a:extLst>
                    <a:ext uri="{9D8B030D-6E8A-4147-A177-3AD203B41FA5}">
                      <a16:colId xmlns:a16="http://schemas.microsoft.com/office/drawing/2014/main" val="4200842912"/>
                    </a:ext>
                  </a:extLst>
                </a:gridCol>
              </a:tblGrid>
              <a:tr h="342453">
                <a:tc>
                  <a:txBody>
                    <a:bodyPr/>
                    <a:lstStyle/>
                    <a:p>
                      <a:r>
                        <a:rPr kumimoji="1" lang="ja-JP" altLang="en-US" sz="2000">
                          <a:latin typeface="Meiryo" panose="020B0604030504040204" pitchFamily="34" charset="-128"/>
                          <a:ea typeface="Meiryo" panose="020B0604030504040204" pitchFamily="34" charset="-128"/>
                        </a:rPr>
                        <a:t>ウェブサイト名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graphicFrame>
        <p:nvGraphicFramePr>
          <p:cNvPr id="8" name="表 7">
            <a:extLst>
              <a:ext uri="{FF2B5EF4-FFF2-40B4-BE49-F238E27FC236}">
                <a16:creationId xmlns:a16="http://schemas.microsoft.com/office/drawing/2014/main" id="{A2139704-B006-7C46-BE0B-715B2BE1FA12}"/>
              </a:ext>
            </a:extLst>
          </p:cNvPr>
          <p:cNvGraphicFramePr>
            <a:graphicFrameLocks noGrp="1"/>
          </p:cNvGraphicFramePr>
          <p:nvPr>
            <p:extLst>
              <p:ext uri="{D42A27DB-BD31-4B8C-83A1-F6EECF244321}">
                <p14:modId xmlns:p14="http://schemas.microsoft.com/office/powerpoint/2010/main" val="2928707756"/>
              </p:ext>
            </p:extLst>
          </p:nvPr>
        </p:nvGraphicFramePr>
        <p:xfrm>
          <a:off x="1116231" y="5670138"/>
          <a:ext cx="7858196" cy="792480"/>
        </p:xfrm>
        <a:graphic>
          <a:graphicData uri="http://schemas.openxmlformats.org/drawingml/2006/table">
            <a:tbl>
              <a:tblPr firstRow="1" bandRow="1">
                <a:tableStyleId>{5C22544A-7EE6-4342-B048-85BDC9FD1C3A}</a:tableStyleId>
              </a:tblPr>
              <a:tblGrid>
                <a:gridCol w="3017886">
                  <a:extLst>
                    <a:ext uri="{9D8B030D-6E8A-4147-A177-3AD203B41FA5}">
                      <a16:colId xmlns:a16="http://schemas.microsoft.com/office/drawing/2014/main" val="1266716113"/>
                    </a:ext>
                  </a:extLst>
                </a:gridCol>
                <a:gridCol w="4840310">
                  <a:extLst>
                    <a:ext uri="{9D8B030D-6E8A-4147-A177-3AD203B41FA5}">
                      <a16:colId xmlns:a16="http://schemas.microsoft.com/office/drawing/2014/main" val="4200842912"/>
                    </a:ext>
                  </a:extLst>
                </a:gridCol>
              </a:tblGrid>
              <a:tr h="342453">
                <a:tc>
                  <a:txBody>
                    <a:bodyPr/>
                    <a:lstStyle/>
                    <a:p>
                      <a:r>
                        <a:rPr kumimoji="1" lang="ja-JP" altLang="en-US" sz="2000">
                          <a:latin typeface="Meiryo" panose="020B0604030504040204" pitchFamily="34" charset="-128"/>
                          <a:ea typeface="Meiryo" panose="020B0604030504040204" pitchFamily="34" charset="-128"/>
                        </a:rPr>
                        <a:t>ウェブサイト名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Know Your Meme (KYM)</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ミームに対するメタデータを供給</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bl>
          </a:graphicData>
        </a:graphic>
      </p:graphicFrame>
    </p:spTree>
    <p:extLst>
      <p:ext uri="{BB962C8B-B14F-4D97-AF65-F5344CB8AC3E}">
        <p14:creationId xmlns:p14="http://schemas.microsoft.com/office/powerpoint/2010/main" val="2231038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441590430"/>
              </p:ext>
            </p:extLst>
          </p:nvPr>
        </p:nvGraphicFramePr>
        <p:xfrm>
          <a:off x="392631" y="1099268"/>
          <a:ext cx="3994703" cy="47162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471121" y="1166659"/>
            <a:ext cx="4415299" cy="4933609"/>
          </a:xfrm>
        </p:spPr>
        <p:txBody>
          <a:bodyPr>
            <a:normAutofit/>
          </a:bodyPr>
          <a:lstStyle/>
          <a:p>
            <a:pPr marL="457200" indent="-457200">
              <a:lnSpc>
                <a:spcPct val="100000"/>
              </a:lnSpc>
              <a:buFont typeface="+mj-lt"/>
              <a:buAutoNum type="arabicPeriod"/>
            </a:pPr>
            <a:r>
              <a:rPr lang="en-US" altLang="ja-JP" dirty="0"/>
              <a:t>64 bit </a:t>
            </a:r>
            <a:r>
              <a:rPr lang="ja-JP" altLang="en-US"/>
              <a:t>ハッシュ値を利用</a:t>
            </a:r>
            <a:endParaRPr lang="en-US" altLang="ja-JP" dirty="0"/>
          </a:p>
          <a:p>
            <a:pPr lvl="1">
              <a:lnSpc>
                <a:spcPct val="100000"/>
              </a:lnSpc>
            </a:pPr>
            <a:r>
              <a:rPr lang="ja-JP" altLang="en-US"/>
              <a:t>似た画像は</a:t>
            </a:r>
            <a:r>
              <a:rPr kumimoji="1" lang="ja-JP" altLang="en-US"/>
              <a:t>近い値を保持</a:t>
            </a:r>
            <a:endParaRPr lang="en-US" altLang="ja-JP" sz="100" dirty="0"/>
          </a:p>
          <a:p>
            <a:pPr marL="457200" indent="-457200">
              <a:lnSpc>
                <a:spcPct val="100000"/>
              </a:lnSpc>
              <a:buFont typeface="+mj-lt"/>
              <a:buAutoNum type="arabicPeriod"/>
            </a:pPr>
            <a:r>
              <a:rPr lang="ja-JP" altLang="en-US"/>
              <a:t>ハミング距離準拠の</a:t>
            </a:r>
            <a:br>
              <a:rPr lang="en-US" altLang="ja-JP" dirty="0"/>
            </a:br>
            <a:r>
              <a:rPr lang="ja-JP" altLang="en-US"/>
              <a:t>アルゴリズムを利用</a:t>
            </a:r>
            <a:endParaRPr lang="en-US" altLang="ja-JP" sz="100" dirty="0"/>
          </a:p>
          <a:p>
            <a:pPr marL="457200" indent="-457200">
              <a:lnSpc>
                <a:spcPct val="100000"/>
              </a:lnSpc>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sz="1100" dirty="0"/>
          </a:p>
          <a:p>
            <a:pPr marL="457200" indent="-457200">
              <a:lnSpc>
                <a:spcPct val="100000"/>
              </a:lnSpc>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sz="100" dirty="0"/>
          </a:p>
          <a:p>
            <a:pPr marL="457200" indent="-457200">
              <a:lnSpc>
                <a:spcPct val="100000"/>
              </a:lnSpc>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kumimoji="1" lang="en-US" altLang="ja-JP" dirty="0"/>
              <a:t> 1</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5</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402080" y="6195691"/>
            <a:ext cx="5974080"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入力が画像のため任意の</a:t>
            </a:r>
            <a:r>
              <a:rPr lang="en-US" altLang="ja-JP" b="1" dirty="0"/>
              <a:t> SNS </a:t>
            </a:r>
            <a:r>
              <a:rPr lang="ja-JP" altLang="en-US" b="1"/>
              <a:t>に対応可能</a:t>
            </a:r>
            <a:endParaRPr lang="en-US" altLang="ja-JP" b="1" dirty="0"/>
          </a:p>
        </p:txBody>
      </p:sp>
      <p:sp>
        <p:nvSpPr>
          <p:cNvPr id="9" name="コンテンツ プレースホルダー 2">
            <a:extLst>
              <a:ext uri="{FF2B5EF4-FFF2-40B4-BE49-F238E27FC236}">
                <a16:creationId xmlns:a16="http://schemas.microsoft.com/office/drawing/2014/main" id="{0DD4379C-20B4-C648-BC22-0D5ADF127903}"/>
              </a:ext>
            </a:extLst>
          </p:cNvPr>
          <p:cNvSpPr txBox="1">
            <a:spLocks/>
          </p:cNvSpPr>
          <p:nvPr/>
        </p:nvSpPr>
        <p:spPr>
          <a:xfrm>
            <a:off x="628650" y="1171579"/>
            <a:ext cx="8362950" cy="59607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endParaRPr lang="en-US" altLang="ja-JP" b="1" dirty="0">
              <a:solidFill>
                <a:schemeClr val="accent1"/>
              </a:solidFill>
            </a:endParaRPr>
          </a:p>
        </p:txBody>
      </p:sp>
    </p:spTree>
    <p:extLst>
      <p:ext uri="{BB962C8B-B14F-4D97-AF65-F5344CB8AC3E}">
        <p14:creationId xmlns:p14="http://schemas.microsoft.com/office/powerpoint/2010/main" val="3676612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悪意のないミームが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t> </a:t>
            </a:r>
            <a:r>
              <a:rPr lang="ja-JP" altLang="en-US"/>
              <a:t>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lang="en-US" altLang="ja-JP" dirty="0"/>
              <a:t> 1-1</a:t>
            </a:r>
            <a:r>
              <a:rPr lang="ja-JP" altLang="en-US"/>
              <a:t>｜</a:t>
            </a:r>
            <a:r>
              <a:rPr kumimoji="1" lang="en-US" altLang="ja-JP" dirty="0"/>
              <a:t>SNS </a:t>
            </a:r>
            <a:r>
              <a:rPr kumimoji="1" lang="ja-JP" altLang="en-US"/>
              <a:t>毎に投稿されるミームの割合</a:t>
            </a:r>
          </a:p>
        </p:txBody>
      </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grpSp>
        <p:nvGrpSpPr>
          <p:cNvPr id="35" name="グループ化 34">
            <a:extLst>
              <a:ext uri="{FF2B5EF4-FFF2-40B4-BE49-F238E27FC236}">
                <a16:creationId xmlns:a16="http://schemas.microsoft.com/office/drawing/2014/main" id="{BE07A8BB-4F8E-C940-AABD-03BFBA005442}"/>
              </a:ext>
            </a:extLst>
          </p:cNvPr>
          <p:cNvGrpSpPr/>
          <p:nvPr/>
        </p:nvGrpSpPr>
        <p:grpSpPr>
          <a:xfrm>
            <a:off x="705764" y="3858562"/>
            <a:ext cx="7834574" cy="2855298"/>
            <a:chOff x="173034" y="1057843"/>
            <a:chExt cx="8844842" cy="3223489"/>
          </a:xfrm>
        </p:grpSpPr>
        <p:pic>
          <p:nvPicPr>
            <p:cNvPr id="36" name="図 35">
              <a:extLst>
                <a:ext uri="{FF2B5EF4-FFF2-40B4-BE49-F238E27FC236}">
                  <a16:creationId xmlns:a16="http://schemas.microsoft.com/office/drawing/2014/main" id="{B4041567-4B88-E74F-8C85-83FFF864189B}"/>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37" name="正方形/長方形 36">
              <a:extLst>
                <a:ext uri="{FF2B5EF4-FFF2-40B4-BE49-F238E27FC236}">
                  <a16:creationId xmlns:a16="http://schemas.microsoft.com/office/drawing/2014/main" id="{17AA88B8-BB73-D74A-94C7-0FD8DC605EB7}"/>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8" name="正方形/長方形 37">
              <a:extLst>
                <a:ext uri="{FF2B5EF4-FFF2-40B4-BE49-F238E27FC236}">
                  <a16:creationId xmlns:a16="http://schemas.microsoft.com/office/drawing/2014/main" id="{20598CA8-7522-354A-9348-45959FF51424}"/>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9" name="正方形/長方形 38">
              <a:extLst>
                <a:ext uri="{FF2B5EF4-FFF2-40B4-BE49-F238E27FC236}">
                  <a16:creationId xmlns:a16="http://schemas.microsoft.com/office/drawing/2014/main" id="{B651A7E1-9BDF-E34E-B9F6-14378026DD2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0" name="正方形/長方形 39">
              <a:extLst>
                <a:ext uri="{FF2B5EF4-FFF2-40B4-BE49-F238E27FC236}">
                  <a16:creationId xmlns:a16="http://schemas.microsoft.com/office/drawing/2014/main" id="{01CD60BA-213D-3E42-82F1-F1F4A05734FB}"/>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1" name="正方形/長方形 40">
              <a:extLst>
                <a:ext uri="{FF2B5EF4-FFF2-40B4-BE49-F238E27FC236}">
                  <a16:creationId xmlns:a16="http://schemas.microsoft.com/office/drawing/2014/main" id="{BF23C862-C2CA-C54E-98CD-86933A0CD653}"/>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2" name="正方形/長方形 41">
              <a:extLst>
                <a:ext uri="{FF2B5EF4-FFF2-40B4-BE49-F238E27FC236}">
                  <a16:creationId xmlns:a16="http://schemas.microsoft.com/office/drawing/2014/main" id="{CB97BD64-AC1C-184D-AC1B-ADD55FDB966A}"/>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3" name="正方形/長方形 42">
              <a:extLst>
                <a:ext uri="{FF2B5EF4-FFF2-40B4-BE49-F238E27FC236}">
                  <a16:creationId xmlns:a16="http://schemas.microsoft.com/office/drawing/2014/main" id="{018EDE02-5FE6-804E-9343-1476995FD31A}"/>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4" name="正方形/長方形 43">
              <a:extLst>
                <a:ext uri="{FF2B5EF4-FFF2-40B4-BE49-F238E27FC236}">
                  <a16:creationId xmlns:a16="http://schemas.microsoft.com/office/drawing/2014/main" id="{5ED87803-354B-1A49-9551-2E7CBAFD53E5}"/>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5" name="正方形/長方形 44">
              <a:extLst>
                <a:ext uri="{FF2B5EF4-FFF2-40B4-BE49-F238E27FC236}">
                  <a16:creationId xmlns:a16="http://schemas.microsoft.com/office/drawing/2014/main" id="{BA8A087A-2F3D-3540-ADC3-9DBFDE7E2A87}"/>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6" name="正方形/長方形 45">
              <a:extLst>
                <a:ext uri="{FF2B5EF4-FFF2-40B4-BE49-F238E27FC236}">
                  <a16:creationId xmlns:a16="http://schemas.microsoft.com/office/drawing/2014/main" id="{2DF02E82-BB9B-BC46-BB11-786B23758529}"/>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7" name="正方形/長方形 46">
              <a:extLst>
                <a:ext uri="{FF2B5EF4-FFF2-40B4-BE49-F238E27FC236}">
                  <a16:creationId xmlns:a16="http://schemas.microsoft.com/office/drawing/2014/main" id="{1FB4A03A-5C8E-5542-BFAA-6A84AE730946}"/>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8" name="正方形/長方形 47">
              <a:extLst>
                <a:ext uri="{FF2B5EF4-FFF2-40B4-BE49-F238E27FC236}">
                  <a16:creationId xmlns:a16="http://schemas.microsoft.com/office/drawing/2014/main" id="{1F0D0FF8-81E1-2241-8F64-2286A53245B4}"/>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9" name="正方形/長方形 48">
              <a:extLst>
                <a:ext uri="{FF2B5EF4-FFF2-40B4-BE49-F238E27FC236}">
                  <a16:creationId xmlns:a16="http://schemas.microsoft.com/office/drawing/2014/main" id="{3A5A89F7-100B-5049-8AA3-45634EF9C8ED}"/>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0" name="正方形/長方形 49">
              <a:extLst>
                <a:ext uri="{FF2B5EF4-FFF2-40B4-BE49-F238E27FC236}">
                  <a16:creationId xmlns:a16="http://schemas.microsoft.com/office/drawing/2014/main" id="{5700DE7C-6E53-874C-9969-AD5A5B0808BC}"/>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1" name="正方形/長方形 50">
              <a:extLst>
                <a:ext uri="{FF2B5EF4-FFF2-40B4-BE49-F238E27FC236}">
                  <a16:creationId xmlns:a16="http://schemas.microsoft.com/office/drawing/2014/main" id="{3A93D1CC-6D35-4C4C-9939-F08E00238D46}"/>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2" name="正方形/長方形 51">
              <a:extLst>
                <a:ext uri="{FF2B5EF4-FFF2-40B4-BE49-F238E27FC236}">
                  <a16:creationId xmlns:a16="http://schemas.microsoft.com/office/drawing/2014/main" id="{2BE32CD9-EB89-204D-B883-2FA588C323F9}"/>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3" name="正方形/長方形 52">
              <a:extLst>
                <a:ext uri="{FF2B5EF4-FFF2-40B4-BE49-F238E27FC236}">
                  <a16:creationId xmlns:a16="http://schemas.microsoft.com/office/drawing/2014/main" id="{828E50AB-D105-5048-AB55-0907FC706E3E}"/>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4" name="正方形/長方形 53">
              <a:extLst>
                <a:ext uri="{FF2B5EF4-FFF2-40B4-BE49-F238E27FC236}">
                  <a16:creationId xmlns:a16="http://schemas.microsoft.com/office/drawing/2014/main" id="{58416797-4EDD-C646-B2B1-DAB76EC02AB1}"/>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5" name="正方形/長方形 54">
              <a:extLst>
                <a:ext uri="{FF2B5EF4-FFF2-40B4-BE49-F238E27FC236}">
                  <a16:creationId xmlns:a16="http://schemas.microsoft.com/office/drawing/2014/main" id="{630AAAE4-D53F-0D4D-95AD-F1964D6B17C8}"/>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6" name="正方形/長方形 55">
              <a:extLst>
                <a:ext uri="{FF2B5EF4-FFF2-40B4-BE49-F238E27FC236}">
                  <a16:creationId xmlns:a16="http://schemas.microsoft.com/office/drawing/2014/main" id="{20E40949-A982-6C4C-95CA-1153320C8EDE}"/>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7" name="正方形/長方形 56">
              <a:extLst>
                <a:ext uri="{FF2B5EF4-FFF2-40B4-BE49-F238E27FC236}">
                  <a16:creationId xmlns:a16="http://schemas.microsoft.com/office/drawing/2014/main" id="{D48F76FC-50D5-1C4D-BF35-55C18EE23D6D}"/>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8" name="正方形/長方形 57">
              <a:extLst>
                <a:ext uri="{FF2B5EF4-FFF2-40B4-BE49-F238E27FC236}">
                  <a16:creationId xmlns:a16="http://schemas.microsoft.com/office/drawing/2014/main" id="{61AF6F5D-4565-7E46-A5C7-2A129D89E615}"/>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59" name="コンテンツ プレースホルダー 2">
            <a:extLst>
              <a:ext uri="{FF2B5EF4-FFF2-40B4-BE49-F238E27FC236}">
                <a16:creationId xmlns:a16="http://schemas.microsoft.com/office/drawing/2014/main" id="{05A3ACF0-C0A5-CD43-A45C-B1E090D05F9B}"/>
              </a:ext>
            </a:extLst>
          </p:cNvPr>
          <p:cNvSpPr txBox="1">
            <a:spLocks/>
          </p:cNvSpPr>
          <p:nvPr/>
        </p:nvSpPr>
        <p:spPr>
          <a:xfrm>
            <a:off x="812580" y="45988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8728B458-EA03-A04C-A8E8-248F8E1EC40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2043212"/>
            <a:ext cx="4263190" cy="2906914"/>
          </a:xfrm>
          <a:prstGeom prst="rect">
            <a:avLst/>
          </a:prstGeom>
        </p:spPr>
      </p:pic>
      <p:pic>
        <p:nvPicPr>
          <p:cNvPr id="28" name="図 27">
            <a:extLst>
              <a:ext uri="{FF2B5EF4-FFF2-40B4-BE49-F238E27FC236}">
                <a16:creationId xmlns:a16="http://schemas.microsoft.com/office/drawing/2014/main" id="{E322230D-34B5-E143-8A36-E62E06099E81}"/>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2100122"/>
            <a:ext cx="4066070" cy="2818303"/>
          </a:xfrm>
          <a:prstGeom prst="rect">
            <a:avLst/>
          </a:prstGeom>
        </p:spPr>
      </p:pic>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7</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a:xfrm>
            <a:off x="602201" y="154450"/>
            <a:ext cx="7915864" cy="883163"/>
          </a:xfrm>
        </p:spPr>
        <p:txBody>
          <a:bodyPr/>
          <a:lstStyle/>
          <a:p>
            <a:r>
              <a:rPr kumimoji="1" lang="ja-JP" altLang="en-US"/>
              <a:t>評価</a:t>
            </a:r>
            <a:r>
              <a:rPr kumimoji="1" lang="en-US" altLang="ja-JP" dirty="0"/>
              <a:t> 1-2</a:t>
            </a:r>
            <a:r>
              <a:rPr kumimoji="1" lang="ja-JP" altLang="en-US"/>
              <a:t>｜ミームの投稿数の推移</a:t>
            </a:r>
          </a:p>
        </p:txBody>
      </p:sp>
      <p:sp>
        <p:nvSpPr>
          <p:cNvPr id="15" name="テキスト ボックス 14">
            <a:extLst>
              <a:ext uri="{FF2B5EF4-FFF2-40B4-BE49-F238E27FC236}">
                <a16:creationId xmlns:a16="http://schemas.microsoft.com/office/drawing/2014/main" id="{D17B8365-6CF7-064C-B8F5-107749DE40D8}"/>
              </a:ext>
            </a:extLst>
          </p:cNvPr>
          <p:cNvSpPr txBox="1"/>
          <p:nvPr/>
        </p:nvSpPr>
        <p:spPr>
          <a:xfrm>
            <a:off x="2209031" y="1342817"/>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dirty="0">
                <a:solidFill>
                  <a:schemeClr val="tx2"/>
                </a:solidFill>
                <a:latin typeface="Meiryo" charset="-128"/>
                <a:ea typeface="Meiryo" charset="-128"/>
                <a:cs typeface="Meiryo" charset="-128"/>
              </a:rPr>
              <a:t>継続的</a:t>
            </a:r>
            <a:r>
              <a:rPr lang="ja-JP" altLang="en-US" dirty="0">
                <a:solidFill>
                  <a:schemeClr val="tx2"/>
                </a:solidFill>
                <a:latin typeface="Meiryo" charset="-128"/>
                <a:ea typeface="Meiryo" charset="-128"/>
                <a:cs typeface="Meiryo" charset="-128"/>
              </a:rPr>
              <a:t>な</a:t>
            </a:r>
            <a:r>
              <a:rPr lang="en-US" altLang="ja-JP" dirty="0">
                <a:solidFill>
                  <a:schemeClr val="tx2"/>
                </a:solidFill>
                <a:latin typeface="Meiryo" charset="-128"/>
                <a:ea typeface="Meiryo" charset="-128"/>
                <a:cs typeface="Meiryo" charset="-128"/>
              </a:rPr>
              <a:t> </a:t>
            </a:r>
            <a:br>
              <a:rPr lang="en-US" altLang="ja-JP" dirty="0">
                <a:solidFill>
                  <a:schemeClr val="tx2"/>
                </a:solidFill>
                <a:latin typeface="Meiryo" charset="-128"/>
                <a:ea typeface="Meiryo" charset="-128"/>
                <a:cs typeface="Meiryo" charset="-128"/>
              </a:rPr>
            </a:br>
            <a:r>
              <a:rPr lang="en-US" altLang="ja-JP" dirty="0">
                <a:solidFill>
                  <a:schemeClr val="tx2"/>
                </a:solidFill>
                <a:ea typeface="Meiryo" charset="-128"/>
                <a:cs typeface="Meiryo" charset="-128"/>
              </a:rPr>
              <a:t>/pol/ </a:t>
            </a:r>
            <a:r>
              <a:rPr lang="ja-JP" altLang="en-US" dirty="0">
                <a:solidFill>
                  <a:schemeClr val="tx2"/>
                </a:solidFill>
                <a:latin typeface="Meiryo" charset="-128"/>
                <a:ea typeface="Meiryo" charset="-128"/>
                <a:cs typeface="Meiryo" charset="-128"/>
              </a:rPr>
              <a:t>への</a:t>
            </a:r>
            <a:r>
              <a:rPr kumimoji="1" lang="ja-JP" altLang="en-US"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81944" y="1989148"/>
            <a:ext cx="568824" cy="216243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087821" y="2017986"/>
            <a:ext cx="977462" cy="233329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63064" y="1358033"/>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dirty="0">
                <a:solidFill>
                  <a:schemeClr val="tx2"/>
                </a:solidFill>
                <a:latin typeface="Meiryo" charset="-128"/>
                <a:ea typeface="Meiryo" charset="-128"/>
                <a:cs typeface="Meiryo" charset="-128"/>
              </a:rPr>
              <a:t>Mainstream</a:t>
            </a:r>
            <a:r>
              <a:rPr kumimoji="1" lang="ja-JP" altLang="en-US" dirty="0">
                <a:solidFill>
                  <a:schemeClr val="tx2"/>
                </a:solidFill>
                <a:latin typeface="Meiryo" charset="-128"/>
                <a:ea typeface="Meiryo" charset="-128"/>
                <a:cs typeface="Meiryo" charset="-128"/>
              </a:rPr>
              <a:t> で</a:t>
            </a:r>
            <a:endParaRPr kumimoji="1" lang="en-US" altLang="ja-JP" dirty="0">
              <a:solidFill>
                <a:schemeClr val="tx2"/>
              </a:solidFill>
              <a:latin typeface="Meiryo" charset="-128"/>
              <a:ea typeface="Meiryo" charset="-128"/>
              <a:cs typeface="Meiryo" charset="-128"/>
            </a:endParaRPr>
          </a:p>
          <a:p>
            <a:pPr algn="ctr"/>
            <a:r>
              <a:rPr lang="ja-JP" altLang="en-US" dirty="0">
                <a:solidFill>
                  <a:schemeClr val="tx2"/>
                </a:solidFill>
                <a:latin typeface="Meiryo" charset="-128"/>
                <a:ea typeface="Meiryo" charset="-128"/>
                <a:cs typeface="Meiryo" charset="-128"/>
              </a:rPr>
              <a:t>ほとんど投稿無し</a:t>
            </a:r>
            <a:endParaRPr kumimoji="1" lang="ja-JP" altLang="en-US" dirty="0">
              <a:solidFill>
                <a:schemeClr val="tx2"/>
              </a:solidFill>
              <a:latin typeface="Meiryo" charset="-128"/>
              <a:ea typeface="Meiryo" charset="-128"/>
              <a:cs typeface="Meiryo" charset="-128"/>
            </a:endParaRPr>
          </a:p>
        </p:txBody>
      </p:sp>
      <p:sp>
        <p:nvSpPr>
          <p:cNvPr id="35" name="テキスト ボックス 34">
            <a:extLst>
              <a:ext uri="{FF2B5EF4-FFF2-40B4-BE49-F238E27FC236}">
                <a16:creationId xmlns:a16="http://schemas.microsoft.com/office/drawing/2014/main" id="{2CDE79A6-06CB-5F40-8DB3-B4ADA62DD4F4}"/>
              </a:ext>
            </a:extLst>
          </p:cNvPr>
          <p:cNvSpPr txBox="1"/>
          <p:nvPr/>
        </p:nvSpPr>
        <p:spPr>
          <a:xfrm>
            <a:off x="1280733" y="5364638"/>
            <a:ext cx="3381097" cy="369332"/>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 </a:t>
            </a:r>
            <a:r>
              <a:rPr lang="ja-JP" altLang="en-US">
                <a:solidFill>
                  <a:schemeClr val="tx2"/>
                </a:solidFill>
                <a:latin typeface="Meiryo" charset="-128"/>
                <a:ea typeface="Meiryo" charset="-128"/>
                <a:cs typeface="Meiryo" charset="-128"/>
              </a:rPr>
              <a:t>大統領</a:t>
            </a:r>
            <a:r>
              <a:rPr lang="ja-JP" altLang="en-US" dirty="0">
                <a:solidFill>
                  <a:schemeClr val="tx2"/>
                </a:solidFill>
                <a:latin typeface="Meiryo" charset="-128"/>
                <a:ea typeface="Meiryo" charset="-128"/>
                <a:cs typeface="Meiryo" charset="-128"/>
              </a:rPr>
              <a:t>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4899128" y="5344309"/>
            <a:ext cx="2695322" cy="369332"/>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p:cNvCxnSpPr>
          <p:nvPr/>
        </p:nvCxnSpPr>
        <p:spPr>
          <a:xfrm flipV="1">
            <a:off x="4354286" y="3237187"/>
            <a:ext cx="1915886" cy="215537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4165617"/>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6402838" y="1726063"/>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a:solidFill>
                  <a:schemeClr val="tx2"/>
                </a:solidFill>
                <a:ea typeface="Meiryo" charset="-128"/>
                <a:cs typeface="Meiryo" charset="-128"/>
              </a:rPr>
              <a:t>継続的な投稿</a:t>
            </a:r>
            <a:endParaRPr lang="en-US" altLang="ja-JP"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a:off x="7252661" y="2079629"/>
            <a:ext cx="425146" cy="211399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4945124"/>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4946452"/>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78653" y="1010417"/>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flipV="1">
            <a:off x="5486401" y="1654629"/>
            <a:ext cx="1415142" cy="182880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a:off x="3831771" y="1654629"/>
            <a:ext cx="740230" cy="211182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2399479"/>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2475679"/>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25673" y="5999088"/>
            <a:ext cx="8119242" cy="433965"/>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sz="2400" b="1">
                <a:solidFill>
                  <a:srgbClr val="4C4D4C"/>
                </a:solidFill>
                <a:ea typeface="メイリオ" charset="-128"/>
              </a:rPr>
              <a:t>政治的ミームの投稿数推移は実世界の出来事と密接に関係</a:t>
            </a:r>
            <a:endParaRPr lang="en-US" altLang="ja-JP" sz="2400"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5400000">
            <a:off x="4175959" y="2535621"/>
            <a:ext cx="413658" cy="6618514"/>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solidFill>
                <a:schemeClr val="tx2"/>
              </a:solidFill>
            </a:endParaRPr>
          </a:p>
        </p:txBody>
      </p:sp>
      <p:sp>
        <p:nvSpPr>
          <p:cNvPr id="29" name="正方形/長方形 28">
            <a:extLst>
              <a:ext uri="{FF2B5EF4-FFF2-40B4-BE49-F238E27FC236}">
                <a16:creationId xmlns:a16="http://schemas.microsoft.com/office/drawing/2014/main" id="{EE9389E0-015A-3049-A98D-FBF7EE28C7EA}"/>
              </a:ext>
            </a:extLst>
          </p:cNvPr>
          <p:cNvSpPr/>
          <p:nvPr/>
        </p:nvSpPr>
        <p:spPr>
          <a:xfrm>
            <a:off x="6096114" y="1011550"/>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cxnSp>
        <p:nvCxnSpPr>
          <p:cNvPr id="39" name="直線コネクタ 38">
            <a:extLst>
              <a:ext uri="{FF2B5EF4-FFF2-40B4-BE49-F238E27FC236}">
                <a16:creationId xmlns:a16="http://schemas.microsoft.com/office/drawing/2014/main" id="{44B024CE-F1E0-D34D-AB79-CA48610E5E28}"/>
              </a:ext>
            </a:extLst>
          </p:cNvPr>
          <p:cNvCxnSpPr>
            <a:cxnSpLocks/>
          </p:cNvCxnSpPr>
          <p:nvPr/>
        </p:nvCxnSpPr>
        <p:spPr>
          <a:xfrm flipV="1">
            <a:off x="6226629" y="3650844"/>
            <a:ext cx="261258" cy="167639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2540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a:xfrm>
            <a:off x="613774" y="142876"/>
            <a:ext cx="8122721" cy="883163"/>
          </a:xfrm>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スライド番号プレースホルダー 2">
            <a:extLst>
              <a:ext uri="{FF2B5EF4-FFF2-40B4-BE49-F238E27FC236}">
                <a16:creationId xmlns:a16="http://schemas.microsoft.com/office/drawing/2014/main" id="{58BCF080-5295-7048-9B86-0B2E19FCB3A9}"/>
              </a:ext>
            </a:extLst>
          </p:cNvPr>
          <p:cNvSpPr>
            <a:spLocks noGrp="1"/>
          </p:cNvSpPr>
          <p:nvPr>
            <p:ph type="sldNum" sz="quarter" idx="12"/>
          </p:nvPr>
        </p:nvSpPr>
        <p:spPr>
          <a:xfrm>
            <a:off x="6457950" y="6369230"/>
            <a:ext cx="2057400" cy="365125"/>
          </a:xfrm>
        </p:spPr>
        <p:txBody>
          <a:bodyPr/>
          <a:lstStyle/>
          <a:p>
            <a:fld id="{3E48B941-74AF-4648-A5A2-DF81533F4F8C}" type="slidenum">
              <a:rPr kumimoji="1" lang="ja-JP" altLang="en-US" smtClean="0"/>
              <a:t>8</a:t>
            </a:fld>
            <a:endParaRPr kumimoji="1" lang="ja-JP" altLang="en-US" dirty="0"/>
          </a:p>
        </p:txBody>
      </p:sp>
      <p:sp>
        <p:nvSpPr>
          <p:cNvPr id="96" name="コンテンツ プレースホルダー 2">
            <a:extLst>
              <a:ext uri="{FF2B5EF4-FFF2-40B4-BE49-F238E27FC236}">
                <a16:creationId xmlns:a16="http://schemas.microsoft.com/office/drawing/2014/main" id="{CE723F38-1724-F74F-B295-1E0EB214537F}"/>
              </a:ext>
            </a:extLst>
          </p:cNvPr>
          <p:cNvSpPr txBox="1">
            <a:spLocks/>
          </p:cNvSpPr>
          <p:nvPr/>
        </p:nvSpPr>
        <p:spPr>
          <a:xfrm>
            <a:off x="1171118" y="1038122"/>
            <a:ext cx="7624101" cy="391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Wingdings" charset="2"/>
              <a:buNone/>
            </a:pPr>
            <a:r>
              <a:rPr lang="ja-JP" altLang="en-US" sz="2000" b="1"/>
              <a:t>ミームの投稿が起因する</a:t>
            </a:r>
            <a:r>
              <a:rPr lang="en-US" altLang="ja-JP" sz="2000" b="1"/>
              <a:t> SNS </a:t>
            </a:r>
            <a:r>
              <a:rPr lang="ja-JP" altLang="en-US" sz="2000" b="1"/>
              <a:t>を調査できるモデルを利用</a:t>
            </a:r>
          </a:p>
        </p:txBody>
      </p:sp>
    </p:spTree>
    <p:extLst>
      <p:ext uri="{BB962C8B-B14F-4D97-AF65-F5344CB8AC3E}">
        <p14:creationId xmlns:p14="http://schemas.microsoft.com/office/powerpoint/2010/main" val="4293153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9" name="コンテンツ プレースホルダー 2">
            <a:extLst>
              <a:ext uri="{FF2B5EF4-FFF2-40B4-BE49-F238E27FC236}">
                <a16:creationId xmlns:a16="http://schemas.microsoft.com/office/drawing/2014/main" id="{688C7428-BBA1-F442-B35E-3F91F506ED08}"/>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cxnSp>
        <p:nvCxnSpPr>
          <p:cNvPr id="100" name="直線コネクタ 99">
            <a:extLst>
              <a:ext uri="{FF2B5EF4-FFF2-40B4-BE49-F238E27FC236}">
                <a16:creationId xmlns:a16="http://schemas.microsoft.com/office/drawing/2014/main" id="{9064D1D6-5BE4-244E-8F4C-B6F9DA8C8638}"/>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101" name="スライド番号プレースホルダー 2">
            <a:extLst>
              <a:ext uri="{FF2B5EF4-FFF2-40B4-BE49-F238E27FC236}">
                <a16:creationId xmlns:a16="http://schemas.microsoft.com/office/drawing/2014/main" id="{C8E408BF-2B94-CF45-A228-B2B4313C14AD}"/>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9</a:t>
            </a:fld>
            <a:endParaRPr kumimoji="1" lang="ja-JP" altLang="en-US" dirty="0"/>
          </a:p>
        </p:txBody>
      </p:sp>
      <p:sp>
        <p:nvSpPr>
          <p:cNvPr id="103" name="コンテンツ プレースホルダー 2">
            <a:extLst>
              <a:ext uri="{FF2B5EF4-FFF2-40B4-BE49-F238E27FC236}">
                <a16:creationId xmlns:a16="http://schemas.microsoft.com/office/drawing/2014/main" id="{8DCEEE3B-57DE-2D4F-8C5A-37A689DD00C9}"/>
              </a:ext>
            </a:extLst>
          </p:cNvPr>
          <p:cNvSpPr txBox="1">
            <a:spLocks/>
          </p:cNvSpPr>
          <p:nvPr/>
        </p:nvSpPr>
        <p:spPr>
          <a:xfrm>
            <a:off x="1171118" y="1038122"/>
            <a:ext cx="7624101" cy="391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Wingdings" charset="2"/>
              <a:buNone/>
            </a:pPr>
            <a:r>
              <a:rPr lang="ja-JP" altLang="en-US" sz="2000" b="1"/>
              <a:t>ミームの投稿が起因する</a:t>
            </a:r>
            <a:r>
              <a:rPr lang="en-US" altLang="ja-JP" sz="2000" b="1"/>
              <a:t> SNS </a:t>
            </a:r>
            <a:r>
              <a:rPr lang="ja-JP" altLang="en-US" sz="2000" b="1"/>
              <a:t>を調査できるモデルを利用</a:t>
            </a:r>
          </a:p>
        </p:txBody>
      </p:sp>
    </p:spTree>
    <p:extLst>
      <p:ext uri="{BB962C8B-B14F-4D97-AF65-F5344CB8AC3E}">
        <p14:creationId xmlns:p14="http://schemas.microsoft.com/office/powerpoint/2010/main" val="821678715"/>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22193</TotalTime>
  <Words>3361</Words>
  <Application>Microsoft Macintosh PowerPoint</Application>
  <PresentationFormat>画面に合わせる (4:3)</PresentationFormat>
  <Paragraphs>851</Paragraphs>
  <Slides>22</Slides>
  <Notes>20</Notes>
  <HiddenSlides>6</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22</vt:i4>
      </vt:variant>
    </vt:vector>
  </HeadingPairs>
  <TitlesOfParts>
    <vt:vector size="3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データセット</vt:lpstr>
      <vt:lpstr>提案手法 1｜複数 SNS のミームを意味付け</vt:lpstr>
      <vt:lpstr>評価 1-1｜SNS 毎に投稿されるミームの割合</vt:lpstr>
      <vt:lpstr>評価 1-2｜ミームの投稿数の推移</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評価 2-1｜拡散された人種差別的ミームの割合</vt:lpstr>
      <vt:lpstr>評価 2-2｜人種差別的ミームが拡散される確率</vt:lpstr>
      <vt:lpstr>まとめ</vt:lpstr>
      <vt:lpstr>付録｜提案手法 1 の妥当性</vt:lpstr>
      <vt:lpstr>提案手法 2｜複数 SNS 間のミームの伝搬を検知</vt:lpstr>
      <vt:lpstr>付録｜DBSCAN</vt:lpstr>
      <vt:lpstr>付録｜独自距離の生成</vt:lpstr>
      <vt:lpstr>利用する SNS データセット</vt:lpstr>
      <vt:lpstr>付録｜ミームのまとめサイト</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531</cp:revision>
  <cp:lastPrinted>2019-07-22T07:27:36Z</cp:lastPrinted>
  <dcterms:created xsi:type="dcterms:W3CDTF">2017-02-09T05:17:45Z</dcterms:created>
  <dcterms:modified xsi:type="dcterms:W3CDTF">2019-07-22T08:34:46Z</dcterms:modified>
</cp:coreProperties>
</file>